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2"/>
      </p:bgRef>
    </p:bg>
    <p:spTree>
      <p:nvGrpSpPr>
        <p:cNvPr id="1" name=""/>
        <p:cNvGrpSpPr/>
        <p:nvPr/>
      </p:nvGrpSpPr>
      <p:grpSpPr>
        <a:xfrm>
          <a:off x="0" y="0"/>
          <a:ext cx="0" cy="0"/>
          <a:chOff x="0" y="0"/>
          <a:chExt cx="0" cy="0"/>
        </a:xfrm>
      </p:grpSpPr>
      <p:sp>
        <p:nvSpPr>
          <p:cNvPr id="7" name="フリーフォーム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フリーフォーム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タイトル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30" name="日付プレースホルダ 29"/>
          <p:cNvSpPr>
            <a:spLocks noGrp="1"/>
          </p:cNvSpPr>
          <p:nvPr>
            <p:ph type="dt" sz="half" idx="10"/>
          </p:nvPr>
        </p:nvSpPr>
        <p:spPr/>
        <p:txBody>
          <a:bodyPr/>
          <a:lstStyle/>
          <a:p>
            <a:fld id="{464CF88D-CE9A-46EB-A4EA-51430B66F71C}" type="datetimeFigureOut">
              <a:rPr kumimoji="1" lang="ja-JP" altLang="en-US" smtClean="0"/>
              <a:t>2010/10/9</a:t>
            </a:fld>
            <a:endParaRPr kumimoji="1" lang="ja-JP" altLang="en-US"/>
          </a:p>
        </p:txBody>
      </p:sp>
      <p:sp>
        <p:nvSpPr>
          <p:cNvPr id="19" name="フッター プレースホルダ 18"/>
          <p:cNvSpPr>
            <a:spLocks noGrp="1"/>
          </p:cNvSpPr>
          <p:nvPr>
            <p:ph type="ftr" sz="quarter" idx="11"/>
          </p:nvPr>
        </p:nvSpPr>
        <p:spPr/>
        <p:txBody>
          <a:bodyPr/>
          <a:lstStyle/>
          <a:p>
            <a:endParaRPr kumimoji="1" lang="ja-JP" altLang="en-US"/>
          </a:p>
        </p:txBody>
      </p:sp>
      <p:sp>
        <p:nvSpPr>
          <p:cNvPr id="27" name="スライド番号プレースホルダ 26"/>
          <p:cNvSpPr>
            <a:spLocks noGrp="1"/>
          </p:cNvSpPr>
          <p:nvPr>
            <p:ph type="sldNum" sz="quarter" idx="12"/>
          </p:nvPr>
        </p:nvSpPr>
        <p:spPr/>
        <p:txBody>
          <a:bodyPr/>
          <a:lstStyle/>
          <a:p>
            <a:fld id="{37E27F96-D263-46E5-A94D-56A2F63B4353}" type="slidenum">
              <a:rPr kumimoji="1" lang="ja-JP" altLang="en-US" smtClean="0"/>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464CF88D-CE9A-46EB-A4EA-51430B66F71C}" type="datetimeFigureOut">
              <a:rPr kumimoji="1" lang="ja-JP" altLang="en-US" smtClean="0"/>
              <a:t>2010/10/9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7E27F96-D263-46E5-A94D-56A2F63B4353}" type="slidenum">
              <a:rPr kumimoji="1" lang="ja-JP" altLang="en-US" smtClean="0"/>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464CF88D-CE9A-46EB-A4EA-51430B66F71C}" type="datetimeFigureOut">
              <a:rPr kumimoji="1" lang="ja-JP" altLang="en-US" smtClean="0"/>
              <a:t>2010/10/9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7E27F96-D263-46E5-A94D-56A2F63B4353}" type="slidenum">
              <a:rPr kumimoji="1" lang="ja-JP" altLang="en-US" smtClean="0"/>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l">
              <a:defRPr/>
            </a:lvl1p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464CF88D-CE9A-46EB-A4EA-51430B66F71C}" type="datetimeFigureOut">
              <a:rPr kumimoji="1" lang="ja-JP" altLang="en-US" smtClean="0"/>
              <a:t>2010/10/9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7E27F96-D263-46E5-A94D-56A2F63B4353}" type="slidenum">
              <a:rPr kumimoji="1" lang="ja-JP" altLang="en-US" smtClean="0"/>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2">
        <a:schemeClr val="bg2"/>
      </p:bgRef>
    </p:bg>
    <p:spTree>
      <p:nvGrpSpPr>
        <p:cNvPr id="1" name=""/>
        <p:cNvGrpSpPr/>
        <p:nvPr/>
      </p:nvGrpSpPr>
      <p:grpSpPr>
        <a:xfrm>
          <a:off x="0" y="0"/>
          <a:ext cx="0" cy="0"/>
          <a:chOff x="0" y="0"/>
          <a:chExt cx="0" cy="0"/>
        </a:xfrm>
      </p:grpSpPr>
      <p:sp>
        <p:nvSpPr>
          <p:cNvPr id="7" name="フリーフォーム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フリーフォーム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タイトル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464CF88D-CE9A-46EB-A4EA-51430B66F71C}" type="datetimeFigureOut">
              <a:rPr kumimoji="1" lang="ja-JP" altLang="en-US" smtClean="0"/>
              <a:t>2010/10/9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7E27F96-D263-46E5-A94D-56A2F63B4353}" type="slidenum">
              <a:rPr kumimoji="1" lang="ja-JP" altLang="en-US" smtClean="0"/>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1143000"/>
          </a:xfrm>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464CF88D-CE9A-46EB-A4EA-51430B66F71C}" type="datetimeFigureOut">
              <a:rPr kumimoji="1" lang="ja-JP" altLang="en-US" smtClean="0"/>
              <a:t>2010/10/9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7E27F96-D263-46E5-A94D-56A2F63B4353}" type="slidenum">
              <a:rPr kumimoji="1" lang="ja-JP" altLang="en-US" smtClean="0"/>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p>
            <a:fld id="{464CF88D-CE9A-46EB-A4EA-51430B66F71C}" type="datetimeFigureOut">
              <a:rPr kumimoji="1" lang="ja-JP" altLang="en-US" smtClean="0"/>
              <a:t>2010/10/9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37E27F96-D263-46E5-A94D-56A2F63B4353}" type="slidenum">
              <a:rPr kumimoji="1" lang="ja-JP" altLang="en-US" smtClean="0"/>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320"/>
            <a:ext cx="7470648" cy="1143000"/>
          </a:xfrm>
        </p:spPr>
        <p:txBody>
          <a:bodyPr anchor="ctr"/>
          <a:lstStyle>
            <a:lvl1pPr algn="l">
              <a:defRPr sz="4600"/>
            </a:lvl1pPr>
          </a:lstStyle>
          <a:p>
            <a:r>
              <a:rPr kumimoji="0" lang="ja-JP" altLang="en-US" smtClean="0"/>
              <a:t>マスタ タイトルの書式設定</a:t>
            </a:r>
            <a:endParaRPr kumimoji="0" lang="en-US"/>
          </a:p>
        </p:txBody>
      </p:sp>
      <p:sp>
        <p:nvSpPr>
          <p:cNvPr id="7" name="日付プレースホルダ 6"/>
          <p:cNvSpPr>
            <a:spLocks noGrp="1"/>
          </p:cNvSpPr>
          <p:nvPr>
            <p:ph type="dt" sz="half" idx="10"/>
          </p:nvPr>
        </p:nvSpPr>
        <p:spPr/>
        <p:txBody>
          <a:bodyPr/>
          <a:lstStyle/>
          <a:p>
            <a:fld id="{464CF88D-CE9A-46EB-A4EA-51430B66F71C}" type="datetimeFigureOut">
              <a:rPr kumimoji="1" lang="ja-JP" altLang="en-US" smtClean="0"/>
              <a:t>2010/10/9</a:t>
            </a:fld>
            <a:endParaRPr kumimoji="1" lang="ja-JP" altLang="en-US"/>
          </a:p>
        </p:txBody>
      </p:sp>
      <p:sp>
        <p:nvSpPr>
          <p:cNvPr id="8" name="スライド番号プレースホルダ 7"/>
          <p:cNvSpPr>
            <a:spLocks noGrp="1"/>
          </p:cNvSpPr>
          <p:nvPr>
            <p:ph type="sldNum" sz="quarter" idx="11"/>
          </p:nvPr>
        </p:nvSpPr>
        <p:spPr/>
        <p:txBody>
          <a:bodyPr/>
          <a:lstStyle/>
          <a:p>
            <a:fld id="{37E27F96-D263-46E5-A94D-56A2F63B4353}" type="slidenum">
              <a:rPr kumimoji="1" lang="ja-JP" altLang="en-US" smtClean="0"/>
              <a:t>&lt;#&gt;</a:t>
            </a:fld>
            <a:endParaRPr kumimoji="1" lang="ja-JP" altLang="en-US"/>
          </a:p>
        </p:txBody>
      </p:sp>
      <p:sp>
        <p:nvSpPr>
          <p:cNvPr id="9" name="フッター プレースホルダ 8"/>
          <p:cNvSpPr>
            <a:spLocks noGrp="1"/>
          </p:cNvSpPr>
          <p:nvPr>
            <p:ph type="ftr" sz="quarter" idx="12"/>
          </p:nvPr>
        </p:nvSpPr>
        <p:spPr/>
        <p:txBody>
          <a:bodyPr/>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64CF88D-CE9A-46EB-A4EA-51430B66F71C}" type="datetimeFigureOut">
              <a:rPr kumimoji="1" lang="ja-JP" altLang="en-US" smtClean="0"/>
              <a:t>2010/10/9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37E27F96-D263-46E5-A94D-56A2F63B4353}" type="slidenum">
              <a:rPr kumimoji="1" lang="ja-JP" altLang="en-US" smtClean="0"/>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464CF88D-CE9A-46EB-A4EA-51430B66F71C}" type="datetimeFigureOut">
              <a:rPr kumimoji="1" lang="ja-JP" altLang="en-US" smtClean="0"/>
              <a:t>2010/10/9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a:xfrm>
            <a:off x="8156448" y="6422064"/>
            <a:ext cx="762000" cy="365125"/>
          </a:xfrm>
        </p:spPr>
        <p:txBody>
          <a:bodyPr/>
          <a:lstStyle/>
          <a:p>
            <a:fld id="{37E27F96-D263-46E5-A94D-56A2F63B4353}" type="slidenum">
              <a:rPr kumimoji="1" lang="ja-JP" altLang="en-US" smtClean="0"/>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a:xfrm>
            <a:off x="457200" y="6422064"/>
            <a:ext cx="2133600" cy="365125"/>
          </a:xfrm>
        </p:spPr>
        <p:txBody>
          <a:bodyPr/>
          <a:lstStyle/>
          <a:p>
            <a:fld id="{464CF88D-CE9A-46EB-A4EA-51430B66F71C}" type="datetimeFigureOut">
              <a:rPr kumimoji="1" lang="ja-JP" altLang="en-US" smtClean="0"/>
              <a:t>2010/10/9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7E27F96-D263-46E5-A94D-56A2F63B4353}" type="slidenum">
              <a:rPr kumimoji="1" lang="ja-JP" altLang="en-US" smtClean="0"/>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フリーフォーム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フリーフォーム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タイトル プレースホルダ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64CF88D-CE9A-46EB-A4EA-51430B66F71C}" type="datetimeFigureOut">
              <a:rPr kumimoji="1" lang="ja-JP" altLang="en-US" smtClean="0"/>
              <a:t>2010/10/9</a:t>
            </a:fld>
            <a:endParaRPr kumimoji="1" lang="ja-JP" altLang="en-US"/>
          </a:p>
        </p:txBody>
      </p:sp>
      <p:sp>
        <p:nvSpPr>
          <p:cNvPr id="22" name="フッター プレースホルダ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kumimoji="1" lang="ja-JP" altLang="en-US"/>
          </a:p>
        </p:txBody>
      </p:sp>
      <p:sp>
        <p:nvSpPr>
          <p:cNvPr id="18" name="スライド番号プレースホルダ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7E27F96-D263-46E5-A94D-56A2F63B4353}" type="slidenum">
              <a:rPr kumimoji="1" lang="ja-JP" altLang="en-US" smtClean="0"/>
              <a:t>&lt;#&gt;</a:t>
            </a:fld>
            <a:endParaRPr kumimoji="1" lang="ja-JP" alt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1"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1"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1"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1"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1"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1"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1"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1"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1" sz="16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env.go.jp/chemi/reach/reach.html" TargetMode="External"/><Relationship Id="rId2" Type="http://schemas.openxmlformats.org/officeDocument/2006/relationships/hyperlink" Target="http://www.ikea.com/ms/jaJP/abouikea/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429064" y="3337560"/>
            <a:ext cx="6480048" cy="2301240"/>
          </a:xfrm>
        </p:spPr>
        <p:txBody>
          <a:bodyPr/>
          <a:lstStyle/>
          <a:p>
            <a:r>
              <a:rPr lang="en-US" altLang="ja-JP" dirty="0" smtClean="0"/>
              <a:t>IKEA</a:t>
            </a:r>
            <a:r>
              <a:rPr lang="ja-JP" altLang="en-US" dirty="0" smtClean="0"/>
              <a:t>の製品と素材</a:t>
            </a:r>
            <a:r>
              <a:rPr kumimoji="1" lang="ja-JP" altLang="en-US" dirty="0" smtClean="0"/>
              <a:t>　</a:t>
            </a:r>
            <a:r>
              <a:rPr kumimoji="1" lang="en-US" altLang="ja-JP" dirty="0" smtClean="0"/>
              <a:t/>
            </a:r>
            <a:br>
              <a:rPr kumimoji="1" lang="en-US" altLang="ja-JP" dirty="0" smtClean="0"/>
            </a:br>
            <a:endParaRPr kumimoji="1" lang="ja-JP" altLang="en-US" dirty="0"/>
          </a:p>
        </p:txBody>
      </p:sp>
      <p:sp>
        <p:nvSpPr>
          <p:cNvPr id="3" name="サブタイトル 2"/>
          <p:cNvSpPr>
            <a:spLocks noGrp="1"/>
          </p:cNvSpPr>
          <p:nvPr>
            <p:ph type="subTitle" idx="1"/>
          </p:nvPr>
        </p:nvSpPr>
        <p:spPr>
          <a:xfrm>
            <a:off x="395536" y="1556792"/>
            <a:ext cx="6480048" cy="1752600"/>
          </a:xfrm>
          <a:noFill/>
        </p:spPr>
        <p:txBody>
          <a:bodyPr/>
          <a:lstStyle/>
          <a:p>
            <a:r>
              <a:rPr kumimoji="1" lang="en-US" altLang="ja-JP" dirty="0" smtClean="0">
                <a:solidFill>
                  <a:srgbClr val="0070C0"/>
                </a:solidFill>
              </a:rPr>
              <a:t>7AWK1101 </a:t>
            </a:r>
            <a:r>
              <a:rPr kumimoji="1" lang="ja-JP" altLang="en-US" dirty="0" smtClean="0">
                <a:solidFill>
                  <a:srgbClr val="0070C0"/>
                </a:solidFill>
              </a:rPr>
              <a:t>　秋山　優貴</a:t>
            </a:r>
            <a:endParaRPr kumimoji="1" lang="ja-JP" altLang="en-US" dirty="0">
              <a:solidFill>
                <a:srgbClr val="0070C0"/>
              </a:solidFill>
            </a:endParaRP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イケアと</a:t>
            </a:r>
            <a:r>
              <a:rPr kumimoji="1" lang="en-US" altLang="ja-JP" sz="3200" dirty="0" smtClean="0"/>
              <a:t>EU</a:t>
            </a:r>
            <a:r>
              <a:rPr kumimoji="1" lang="ja-JP" altLang="en-US" sz="3200" dirty="0" smtClean="0"/>
              <a:t>の新たな化学物質規則について</a:t>
            </a:r>
            <a:endParaRPr kumimoji="1" lang="ja-JP" altLang="en-US" sz="3200" dirty="0"/>
          </a:p>
        </p:txBody>
      </p:sp>
      <p:sp>
        <p:nvSpPr>
          <p:cNvPr id="3" name="コンテンツ プレースホルダ 2"/>
          <p:cNvSpPr>
            <a:spLocks noGrp="1"/>
          </p:cNvSpPr>
          <p:nvPr>
            <p:ph idx="1"/>
          </p:nvPr>
        </p:nvSpPr>
        <p:spPr/>
        <p:txBody>
          <a:bodyPr>
            <a:normAutofit/>
          </a:bodyPr>
          <a:lstStyle/>
          <a:p>
            <a:r>
              <a:rPr kumimoji="1" lang="ja-JP" altLang="en-US" sz="1800" dirty="0" smtClean="0"/>
              <a:t>イケアでは、人体や環境に悪影響を与える恐れのある化学物質や</a:t>
            </a:r>
            <a:r>
              <a:rPr lang="ja-JP" altLang="en-US" sz="1800" dirty="0" smtClean="0"/>
              <a:t>原材料の使用を一切使用しない製品の開発に取り組んでいる。</a:t>
            </a:r>
            <a:r>
              <a:rPr lang="en-US" altLang="ja-JP" sz="1800" dirty="0" smtClean="0"/>
              <a:t>EU</a:t>
            </a:r>
            <a:r>
              <a:rPr lang="ja-JP" altLang="en-US" sz="1800" dirty="0" smtClean="0"/>
              <a:t>の新たな化学物質規則制は、化学物質に対するイケアの予防組み立て取り組み方法が一致する事から、イケアではその導入を歓迎している。今後、販売されるすべてのイケア製品は、</a:t>
            </a:r>
            <a:r>
              <a:rPr lang="en-US" altLang="ja-JP" sz="1800" dirty="0" smtClean="0"/>
              <a:t>REACH</a:t>
            </a:r>
            <a:r>
              <a:rPr lang="ja-JP" altLang="en-US" sz="1800" dirty="0" smtClean="0"/>
              <a:t>規則に適合する。</a:t>
            </a:r>
            <a:endParaRPr lang="en-US" altLang="ja-JP" sz="1800" dirty="0" smtClean="0"/>
          </a:p>
          <a:p>
            <a:endParaRPr kumimoji="1" lang="en-US" altLang="ja-JP" sz="1800" dirty="0" smtClean="0"/>
          </a:p>
          <a:p>
            <a:r>
              <a:rPr lang="en-US" altLang="ja-JP" sz="1800" dirty="0" smtClean="0"/>
              <a:t>REACH</a:t>
            </a:r>
            <a:r>
              <a:rPr lang="ja-JP" altLang="en-US" sz="1800" dirty="0" smtClean="0"/>
              <a:t>の概要（欧州における化学物質の総合的な登録・評価・認可・制限の制度）</a:t>
            </a:r>
            <a:endParaRPr lang="en-US" altLang="ja-JP" sz="1800" dirty="0" smtClean="0"/>
          </a:p>
          <a:p>
            <a:pPr>
              <a:buNone/>
            </a:pPr>
            <a:r>
              <a:rPr lang="ja-JP" altLang="en-US" sz="1800" dirty="0" smtClean="0"/>
              <a:t>　　目的・人の健康と環境の保護、欧州化学産業の競争力の維持向上</a:t>
            </a:r>
            <a:endParaRPr lang="en-US" altLang="ja-JP" sz="1800" dirty="0" smtClean="0"/>
          </a:p>
          <a:p>
            <a:pPr>
              <a:buNone/>
            </a:pPr>
            <a:endParaRPr lang="en-US" altLang="ja-JP" sz="1800" dirty="0" smtClean="0"/>
          </a:p>
          <a:p>
            <a:pPr>
              <a:buNone/>
            </a:pPr>
            <a:r>
              <a:rPr lang="ja-JP" altLang="en-US" sz="1800" dirty="0" smtClean="0"/>
              <a:t>　</a:t>
            </a:r>
            <a:r>
              <a:rPr lang="ja-JP" altLang="en-US" sz="1800" dirty="0" smtClean="0"/>
              <a:t>　参考文献　</a:t>
            </a:r>
            <a:r>
              <a:rPr lang="en-US" altLang="ja-JP" sz="1800" dirty="0" smtClean="0"/>
              <a:t>http://www.env.go.jp/chemi/reach/reach.html</a:t>
            </a:r>
            <a:endParaRPr lang="en-US" altLang="ja-JP"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環境に配慮したデザイン</a:t>
            </a:r>
            <a:endParaRPr kumimoji="1" lang="ja-JP" altLang="en-US" dirty="0"/>
          </a:p>
        </p:txBody>
      </p:sp>
      <p:sp>
        <p:nvSpPr>
          <p:cNvPr id="3" name="コンテンツ プレースホルダ 2"/>
          <p:cNvSpPr>
            <a:spLocks noGrp="1"/>
          </p:cNvSpPr>
          <p:nvPr>
            <p:ph idx="1"/>
          </p:nvPr>
        </p:nvSpPr>
        <p:spPr/>
        <p:txBody>
          <a:bodyPr/>
          <a:lstStyle/>
          <a:p>
            <a:endParaRPr kumimoji="1" lang="en-US" altLang="ja-JP" dirty="0" smtClean="0"/>
          </a:p>
          <a:p>
            <a:endParaRPr lang="en-US" altLang="ja-JP" dirty="0" smtClean="0"/>
          </a:p>
          <a:p>
            <a:endParaRPr kumimoji="1" lang="en-US" altLang="ja-JP" dirty="0" smtClean="0"/>
          </a:p>
          <a:p>
            <a:r>
              <a:rPr lang="ja-JP" altLang="en-US" sz="2000" dirty="0" smtClean="0"/>
              <a:t>デザイナー、製品開発担当者、技術者は、最初のデザイン段階から製品のライフスタイル全体を通して、製品の安全性や品質、環境への負荷を考慮しなければなりません。</a:t>
            </a:r>
            <a:endParaRPr lang="en-US" altLang="ja-JP" sz="2000" dirty="0" smtClean="0"/>
          </a:p>
          <a:p>
            <a:endParaRPr kumimoji="1" lang="en-US" altLang="ja-JP" sz="2000" dirty="0" smtClean="0"/>
          </a:p>
          <a:p>
            <a:r>
              <a:rPr lang="ja-JP" altLang="en-US" sz="2000" dirty="0" smtClean="0"/>
              <a:t>イケアでは「</a:t>
            </a:r>
            <a:r>
              <a:rPr lang="en-US" altLang="ja-JP" sz="2000" dirty="0" smtClean="0"/>
              <a:t>e-wheel</a:t>
            </a:r>
            <a:r>
              <a:rPr lang="ja-JP" altLang="en-US" sz="2000" dirty="0" smtClean="0"/>
              <a:t>」というメゾッドを採用し、製品が環境に与える影響を把握・評価している。数種類の検査があり、原材料、生産、使用、寿命の４段階に分かれています。</a:t>
            </a:r>
            <a:endParaRPr kumimoji="1" lang="en-US" altLang="ja-JP" sz="2000" dirty="0" smtClean="0"/>
          </a:p>
          <a:p>
            <a:endParaRPr lang="en-US" altLang="ja-JP" dirty="0" smtClean="0"/>
          </a:p>
          <a:p>
            <a:endParaRPr kumimoji="1" lang="en-US" altLang="ja-JP" dirty="0" smtClean="0"/>
          </a:p>
          <a:p>
            <a:endParaRPr lang="en-US" altLang="ja-JP" dirty="0" smtClean="0"/>
          </a:p>
          <a:p>
            <a:endParaRPr kumimoji="1" lang="en-US" altLang="ja-JP" dirty="0" smtClean="0"/>
          </a:p>
          <a:p>
            <a:pPr>
              <a:buNone/>
            </a:pPr>
            <a:endParaRPr kumimoji="1" lang="ja-JP" altLang="en-US" dirty="0"/>
          </a:p>
        </p:txBody>
      </p:sp>
      <p:pic>
        <p:nvPicPr>
          <p:cNvPr id="1026" name="Picture 2" descr="C:\Users\7awk1101\Pictures\environmental_design.jpg"/>
          <p:cNvPicPr>
            <a:picLocks noChangeAspect="1" noChangeArrowheads="1"/>
          </p:cNvPicPr>
          <p:nvPr/>
        </p:nvPicPr>
        <p:blipFill>
          <a:blip r:embed="rId2" cstate="print"/>
          <a:srcRect/>
          <a:stretch>
            <a:fillRect/>
          </a:stretch>
        </p:blipFill>
        <p:spPr bwMode="auto">
          <a:xfrm>
            <a:off x="3275856" y="1844824"/>
            <a:ext cx="1368152" cy="122413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リスク評価と製品試験</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sz="2000" dirty="0" smtClean="0"/>
              <a:t>毎年、開発段階のイケア製品に対して、何千ものテストが実施されます。生産段階ではさらに多くのテストが行われます。製品の生産が承認されると、製品や生産方法に対するあらゆる変更案について、リスク試験を行うか検討する。</a:t>
            </a:r>
            <a:endParaRPr kumimoji="1" lang="en-US" altLang="ja-JP" sz="2000" dirty="0" smtClean="0"/>
          </a:p>
          <a:p>
            <a:r>
              <a:rPr lang="ja-JP" altLang="en-US" sz="2000" dirty="0" smtClean="0"/>
              <a:t>使用が禁止されている化学物質については、含有量がイケアの要求事項に適してなければならない。イケアでは、外部監査機関による認証を毎年受けている第三者認証試験に委託して、抜き取り試験を実施しています。</a:t>
            </a:r>
            <a:endParaRPr lang="en-US" altLang="ja-JP" sz="2000" dirty="0" smtClean="0"/>
          </a:p>
          <a:p>
            <a:endParaRPr kumimoji="1" lang="en-US" altLang="ja-JP" sz="2000" dirty="0" smtClean="0"/>
          </a:p>
          <a:p>
            <a:endParaRPr lang="en-US" altLang="ja-JP" sz="2000" dirty="0" smtClean="0"/>
          </a:p>
          <a:p>
            <a:pPr algn="ctr">
              <a:buNone/>
            </a:pPr>
            <a:r>
              <a:rPr kumimoji="1" lang="ja-JP" altLang="en-US" sz="2000" dirty="0" smtClean="0"/>
              <a:t>　</a:t>
            </a:r>
            <a:r>
              <a:rPr kumimoji="1" lang="ja-JP" altLang="en-US" sz="3600" dirty="0" smtClean="0">
                <a:solidFill>
                  <a:srgbClr val="C00000"/>
                </a:solidFill>
              </a:rPr>
              <a:t>安全性を徹底した製品作り</a:t>
            </a:r>
            <a:endParaRPr kumimoji="1" lang="ja-JP" altLang="en-US" sz="3600" dirty="0">
              <a:solidFill>
                <a:srgbClr val="C00000"/>
              </a:solidFill>
            </a:endParaRPr>
          </a:p>
        </p:txBody>
      </p:sp>
      <p:sp>
        <p:nvSpPr>
          <p:cNvPr id="4" name="下矢印 3"/>
          <p:cNvSpPr/>
          <p:nvPr/>
        </p:nvSpPr>
        <p:spPr>
          <a:xfrm>
            <a:off x="3995936" y="4221088"/>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dirty="0" smtClean="0">
                <a:hlinkClick r:id="rId2"/>
              </a:rPr>
              <a:t>http://</a:t>
            </a:r>
            <a:r>
              <a:rPr lang="en-US" altLang="ja-JP" dirty="0" smtClean="0">
                <a:hlinkClick r:id="rId2"/>
              </a:rPr>
              <a:t>www.ikea.com/ms/jaJP/abouikea/index.html</a:t>
            </a:r>
            <a:r>
              <a:rPr lang="ja-JP" altLang="en-US" dirty="0" smtClean="0"/>
              <a:t>　　－イケアホームページ　</a:t>
            </a:r>
            <a:endParaRPr lang="en-US" altLang="ja-JP" dirty="0" smtClean="0"/>
          </a:p>
          <a:p>
            <a:pPr>
              <a:buNone/>
            </a:pPr>
            <a:endParaRPr lang="en-US" altLang="ja-JP" dirty="0" smtClean="0"/>
          </a:p>
          <a:p>
            <a:pPr>
              <a:buNone/>
            </a:pPr>
            <a:r>
              <a:rPr lang="ja-JP" altLang="en-US" dirty="0" smtClean="0"/>
              <a:t>　　　</a:t>
            </a:r>
            <a:r>
              <a:rPr lang="en-US" altLang="ja-JP" sz="3200" dirty="0" smtClean="0"/>
              <a:t> </a:t>
            </a:r>
            <a:r>
              <a:rPr lang="en-US" altLang="ja-JP" sz="3200" dirty="0" smtClean="0">
                <a:hlinkClick r:id="rId3"/>
              </a:rPr>
              <a:t>http://</a:t>
            </a:r>
            <a:r>
              <a:rPr lang="en-US" altLang="ja-JP" sz="3200" dirty="0" smtClean="0">
                <a:hlinkClick r:id="rId3"/>
              </a:rPr>
              <a:t>www.env.go.jp/chemi/reach/reach.html</a:t>
            </a:r>
            <a:r>
              <a:rPr lang="ja-JP" altLang="en-US" sz="3200" dirty="0" smtClean="0"/>
              <a:t>　－</a:t>
            </a:r>
            <a:r>
              <a:rPr lang="en-US" altLang="ja-JP" sz="3200" dirty="0" smtClean="0"/>
              <a:t>EU,REACH</a:t>
            </a:r>
            <a:r>
              <a:rPr lang="ja-JP" altLang="en-US" sz="3200" dirty="0" smtClean="0"/>
              <a:t>の概要</a:t>
            </a:r>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テクノロジー">
  <a:themeElements>
    <a:clrScheme name="テクノロジー">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テクノロジー">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テクノロジー">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125</TotalTime>
  <Words>324</Words>
  <Application>Microsoft Office PowerPoint</Application>
  <PresentationFormat>画面に合わせる (4:3)</PresentationFormat>
  <Paragraphs>29</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テクノロジー</vt:lpstr>
      <vt:lpstr>IKEAの製品と素材　 </vt:lpstr>
      <vt:lpstr>イケアとEUの新たな化学物質規則について</vt:lpstr>
      <vt:lpstr>環境に配慮したデザイン</vt:lpstr>
      <vt:lpstr>リスク評価と製品試験</vt:lpstr>
      <vt:lpstr>参考文献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IKEA</dc:title>
  <dc:creator>TOKAI</dc:creator>
  <cp:lastModifiedBy>TOKAI</cp:lastModifiedBy>
  <cp:revision>15</cp:revision>
  <dcterms:created xsi:type="dcterms:W3CDTF">2010-10-09T03:07:35Z</dcterms:created>
  <dcterms:modified xsi:type="dcterms:W3CDTF">2010-10-09T05:13:34Z</dcterms:modified>
</cp:coreProperties>
</file>