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4" r:id="rId2"/>
    <p:sldId id="266" r:id="rId3"/>
    <p:sldId id="267" r:id="rId4"/>
    <p:sldId id="268" r:id="rId5"/>
    <p:sldId id="269" r:id="rId6"/>
    <p:sldId id="270" r:id="rId7"/>
    <p:sldId id="256"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04" autoAdjust="0"/>
  </p:normalViewPr>
  <p:slideViewPr>
    <p:cSldViewPr>
      <p:cViewPr varScale="1">
        <p:scale>
          <a:sx n="69" d="100"/>
          <a:sy n="69" d="100"/>
        </p:scale>
        <p:origin x="-1410" y="-96"/>
      </p:cViewPr>
      <p:guideLst>
        <p:guide orient="horz" pos="2160"/>
        <p:guide pos="2880"/>
      </p:guideLst>
    </p:cSldViewPr>
  </p:slideViewPr>
  <p:outlineViewPr>
    <p:cViewPr>
      <p:scale>
        <a:sx n="33" d="100"/>
        <a:sy n="33" d="100"/>
      </p:scale>
      <p:origin x="7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smtClean="0"/>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7CAC33F-640C-4478-A0EA-CFB0085AA721}" type="datetimeFigureOut">
              <a:rPr kumimoji="1" lang="ja-JP" altLang="en-US" smtClean="0"/>
              <a:t>2010/10/19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CF6DD7-4FD0-45D8-886E-EC9C245CC37C}"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7CAC33F-640C-4478-A0EA-CFB0085AA721}" type="datetimeFigureOut">
              <a:rPr kumimoji="1" lang="ja-JP" altLang="en-US" smtClean="0"/>
              <a:t>2010/10/19</a:t>
            </a:fld>
            <a:endParaRPr kumimoji="1" lang="ja-JP"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3CF6DD7-4FD0-45D8-886E-EC9C245CC37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ja.wikipedia.org/wiki/%E5%AF%BE%E7%BE%A9%E8%AA%9E" TargetMode="External"/><Relationship Id="rId2" Type="http://schemas.openxmlformats.org/officeDocument/2006/relationships/hyperlink" Target="http://ja.wikipedia.org/wiki/%E7%B7%8A%E5%BC%B5" TargetMode="External"/><Relationship Id="rId1" Type="http://schemas.openxmlformats.org/officeDocument/2006/relationships/slideLayout" Target="../slideLayouts/slideLayout1.xml"/><Relationship Id="rId5" Type="http://schemas.openxmlformats.org/officeDocument/2006/relationships/hyperlink" Target="http://ja.wikipedia.org/wiki/%E5%BF%83" TargetMode="External"/><Relationship Id="rId4" Type="http://schemas.openxmlformats.org/officeDocument/2006/relationships/hyperlink" Target="http://ja.wikipedia.org/wiki/%E4%BD%9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ja.wikipedia.org/wiki/%E7%9B%AE" TargetMode="External"/><Relationship Id="rId3" Type="http://schemas.openxmlformats.org/officeDocument/2006/relationships/hyperlink" Target="http://ja.wikipedia.org/wiki/%E5%8F%8D%E6%AF%94%E4%BE%8B" TargetMode="External"/><Relationship Id="rId7" Type="http://schemas.openxmlformats.org/officeDocument/2006/relationships/hyperlink" Target="http://ja.wikipedia.org/wiki/%E9%9B%BB%E8%BB%8A" TargetMode="External"/><Relationship Id="rId2" Type="http://schemas.openxmlformats.org/officeDocument/2006/relationships/hyperlink" Target="http://ja.wikipedia.org/wiki/%E3%82%B9%E3%83%9A%E3%82%AF%E3%83%88%E3%83%AB%E5%AF%86%E5%BA%A6" TargetMode="External"/><Relationship Id="rId1" Type="http://schemas.openxmlformats.org/officeDocument/2006/relationships/slideLayout" Target="../slideLayouts/slideLayout1.xml"/><Relationship Id="rId6" Type="http://schemas.openxmlformats.org/officeDocument/2006/relationships/hyperlink" Target="http://ja.wikipedia.org/wiki/%E3%82%8D%E3%81%86%E3%81%9D%E3%81%8F" TargetMode="External"/><Relationship Id="rId5" Type="http://schemas.openxmlformats.org/officeDocument/2006/relationships/hyperlink" Target="http://ja.wikipedia.org/wiki/%E3%83%94%E3%83%B3%E3%82%AF%E3%83%8E%E3%82%A4%E3%82%BA" TargetMode="External"/><Relationship Id="rId4" Type="http://schemas.openxmlformats.org/officeDocument/2006/relationships/hyperlink" Target="http://ja.wikipedia.org/wiki/%E3%82%86%E3%82%89%E3%81%8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r>
              <a:rPr kumimoji="1" lang="ja-JP" altLang="en-US" dirty="0" smtClean="0"/>
              <a:t>四阿　菜々子</a:t>
            </a:r>
            <a:endParaRPr kumimoji="1" lang="ja-JP" altLang="en-US" dirty="0"/>
          </a:p>
        </p:txBody>
      </p:sp>
      <p:sp>
        <p:nvSpPr>
          <p:cNvPr id="2" name="タイトル 1"/>
          <p:cNvSpPr>
            <a:spLocks noGrp="1"/>
          </p:cNvSpPr>
          <p:nvPr>
            <p:ph type="ctrTitle"/>
          </p:nvPr>
        </p:nvSpPr>
        <p:spPr>
          <a:xfrm>
            <a:off x="1187624" y="2348881"/>
            <a:ext cx="5544616" cy="2304256"/>
          </a:xfrm>
        </p:spPr>
        <p:txBody>
          <a:bodyPr/>
          <a:lstStyle/>
          <a:p>
            <a:r>
              <a:rPr kumimoji="1" lang="ja-JP" altLang="en-US" dirty="0" smtClean="0"/>
              <a:t>リラックス</a:t>
            </a:r>
            <a:r>
              <a:rPr lang="ja-JP" altLang="en-US" dirty="0" smtClean="0"/>
              <a:t>の　　　　　　　　　　　　　　　　　　　　</a:t>
            </a:r>
            <a:r>
              <a:rPr lang="en-US" altLang="ja-JP" dirty="0"/>
              <a:t/>
            </a:r>
            <a:br>
              <a:rPr lang="en-US" altLang="ja-JP" dirty="0"/>
            </a:br>
            <a:r>
              <a:rPr lang="ja-JP" altLang="en-US" dirty="0" smtClean="0"/>
              <a:t>いろいろ</a:t>
            </a:r>
            <a:endParaRPr kumimoji="1" lang="ja-JP" altLang="en-US" dirty="0"/>
          </a:p>
        </p:txBody>
      </p:sp>
    </p:spTree>
    <p:extLst>
      <p:ext uri="{BB962C8B-B14F-4D97-AF65-F5344CB8AC3E}">
        <p14:creationId xmlns:p14="http://schemas.microsoft.com/office/powerpoint/2010/main" val="77094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899592" y="2276873"/>
            <a:ext cx="7632848" cy="3657792"/>
          </a:xfrm>
        </p:spPr>
        <p:txBody>
          <a:bodyPr/>
          <a:lstStyle/>
          <a:p>
            <a:r>
              <a:rPr lang="ja-JP" altLang="en-US" b="1" dirty="0"/>
              <a:t>リラックス（</a:t>
            </a:r>
            <a:r>
              <a:rPr lang="en-US" altLang="ja-JP" b="1" dirty="0"/>
              <a:t>Relax</a:t>
            </a:r>
            <a:r>
              <a:rPr lang="ja-JP" altLang="en-US" b="1" dirty="0"/>
              <a:t>）</a:t>
            </a:r>
            <a:endParaRPr lang="ja-JP" altLang="en-US" dirty="0"/>
          </a:p>
          <a:p>
            <a:r>
              <a:rPr lang="ja-JP" altLang="en-US" dirty="0">
                <a:hlinkClick r:id="rId2" action="ppaction://hlinkfile" tooltip="緊張"/>
              </a:rPr>
              <a:t>緊張</a:t>
            </a:r>
            <a:r>
              <a:rPr lang="ja-JP" altLang="en-US" dirty="0"/>
              <a:t>の</a:t>
            </a:r>
            <a:r>
              <a:rPr lang="ja-JP" altLang="en-US" dirty="0">
                <a:hlinkClick r:id="rId3" action="ppaction://hlinkfile" tooltip="対義語"/>
              </a:rPr>
              <a:t>対義語</a:t>
            </a:r>
            <a:r>
              <a:rPr lang="ja-JP" altLang="en-US" dirty="0"/>
              <a:t>。主にくつろぐこと。</a:t>
            </a:r>
            <a:r>
              <a:rPr lang="ja-JP" altLang="en-US" dirty="0">
                <a:hlinkClick r:id="rId4" action="ppaction://hlinkfile" tooltip="体"/>
              </a:rPr>
              <a:t>体</a:t>
            </a:r>
            <a:r>
              <a:rPr lang="ja-JP" altLang="en-US" dirty="0"/>
              <a:t>や</a:t>
            </a:r>
            <a:r>
              <a:rPr lang="ja-JP" altLang="en-US" dirty="0">
                <a:hlinkClick r:id="rId5" action="ppaction://hlinkfile" tooltip="心"/>
              </a:rPr>
              <a:t>心</a:t>
            </a:r>
            <a:r>
              <a:rPr lang="ja-JP" altLang="en-US" dirty="0"/>
              <a:t>が張り詰めた状態にないこと</a:t>
            </a:r>
            <a:r>
              <a:rPr lang="ja-JP" altLang="en-US" dirty="0" smtClean="0"/>
              <a:t>。</a:t>
            </a:r>
            <a:endParaRPr kumimoji="1" lang="en-US" altLang="ja-JP" dirty="0" smtClean="0"/>
          </a:p>
          <a:p>
            <a:r>
              <a:rPr kumimoji="1" lang="ja-JP" altLang="en-US" sz="2800" dirty="0" smtClean="0"/>
              <a:t>体の仕組みとリラックス</a:t>
            </a:r>
            <a:endParaRPr kumimoji="1" lang="en-US" altLang="ja-JP" sz="2800" dirty="0" smtClean="0"/>
          </a:p>
          <a:p>
            <a:r>
              <a:rPr kumimoji="1" lang="ja-JP" altLang="en-US" dirty="0" smtClean="0"/>
              <a:t>　　　副交感神経と交感神経の関係</a:t>
            </a:r>
            <a:endParaRPr kumimoji="1" lang="en-US" altLang="ja-JP" dirty="0" smtClean="0"/>
          </a:p>
          <a:p>
            <a:r>
              <a:rPr kumimoji="1" lang="ja-JP" altLang="en-US" sz="3200" dirty="0" smtClean="0"/>
              <a:t>感じるリラックス</a:t>
            </a:r>
            <a:endParaRPr kumimoji="1" lang="en-US" altLang="ja-JP" sz="3200" dirty="0" smtClean="0"/>
          </a:p>
          <a:p>
            <a:r>
              <a:rPr kumimoji="1" lang="ja-JP" altLang="en-US" dirty="0" smtClean="0"/>
              <a:t>　　　五感で受け取るリラックス</a:t>
            </a:r>
            <a:endParaRPr kumimoji="1" lang="ja-JP" altLang="en-US" dirty="0"/>
          </a:p>
        </p:txBody>
      </p:sp>
      <p:sp>
        <p:nvSpPr>
          <p:cNvPr id="4" name="タイトル 3"/>
          <p:cNvSpPr>
            <a:spLocks noGrp="1"/>
          </p:cNvSpPr>
          <p:nvPr>
            <p:ph type="ctrTitle"/>
          </p:nvPr>
        </p:nvSpPr>
        <p:spPr>
          <a:xfrm>
            <a:off x="817581" y="764705"/>
            <a:ext cx="7175351" cy="1008111"/>
          </a:xfrm>
        </p:spPr>
        <p:txBody>
          <a:bodyPr/>
          <a:lstStyle/>
          <a:p>
            <a:r>
              <a:rPr kumimoji="1" lang="ja-JP" altLang="en-US" sz="3200" dirty="0" smtClean="0"/>
              <a:t>リラックスって何</a:t>
            </a:r>
            <a:r>
              <a:rPr kumimoji="1" lang="ja-JP" altLang="en-US" sz="3200" dirty="0" err="1" smtClean="0"/>
              <a:t>。。。</a:t>
            </a:r>
            <a:r>
              <a:rPr kumimoji="1" lang="ja-JP" altLang="en-US" sz="3200" dirty="0" smtClean="0"/>
              <a:t>？？</a:t>
            </a:r>
            <a:r>
              <a:rPr kumimoji="1" lang="en-US" altLang="ja-JP" sz="3200" dirty="0" smtClean="0"/>
              <a:t/>
            </a:r>
            <a:br>
              <a:rPr kumimoji="1" lang="en-US" altLang="ja-JP" sz="3200" dirty="0" smtClean="0"/>
            </a:br>
            <a:endParaRPr kumimoji="1" lang="ja-JP" altLang="en-US" sz="3200" dirty="0"/>
          </a:p>
        </p:txBody>
      </p:sp>
      <p:sp>
        <p:nvSpPr>
          <p:cNvPr id="6" name="右矢印 5"/>
          <p:cNvSpPr/>
          <p:nvPr/>
        </p:nvSpPr>
        <p:spPr>
          <a:xfrm>
            <a:off x="1043608" y="4221088"/>
            <a:ext cx="57606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1043608" y="5273471"/>
            <a:ext cx="633220" cy="258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8308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6"/>
          <p:cNvSpPr>
            <a:spLocks noGrp="1"/>
          </p:cNvSpPr>
          <p:nvPr>
            <p:ph type="subTitle" idx="1"/>
          </p:nvPr>
        </p:nvSpPr>
        <p:spPr>
          <a:xfrm>
            <a:off x="1331640" y="2132856"/>
            <a:ext cx="6048672" cy="4305864"/>
          </a:xfrm>
        </p:spPr>
        <p:txBody>
          <a:bodyPr/>
          <a:lstStyle/>
          <a:p>
            <a:r>
              <a:rPr lang="ja-JP" altLang="en-US" b="1" dirty="0"/>
              <a:t>副交感神経</a:t>
            </a:r>
            <a:r>
              <a:rPr lang="ja-JP" altLang="en-US" dirty="0"/>
              <a:t>とは「からだの修復」が主な役割。</a:t>
            </a:r>
          </a:p>
          <a:p>
            <a:r>
              <a:rPr lang="ja-JP" altLang="en-US" dirty="0"/>
              <a:t>昼間の活動によって、ダメージをうけたり、疲労</a:t>
            </a:r>
            <a:r>
              <a:rPr lang="ja-JP" altLang="en-US" dirty="0" smtClean="0"/>
              <a:t>も</a:t>
            </a:r>
            <a:r>
              <a:rPr lang="ja-JP" altLang="en-US" dirty="0"/>
              <a:t>たまって</a:t>
            </a:r>
            <a:r>
              <a:rPr lang="ja-JP" altLang="en-US" dirty="0" smtClean="0"/>
              <a:t>しまう</a:t>
            </a:r>
            <a:r>
              <a:rPr lang="ja-JP" altLang="en-US" dirty="0" err="1" smtClean="0"/>
              <a:t>。。</a:t>
            </a:r>
            <a:r>
              <a:rPr lang="ja-JP" altLang="en-US" dirty="0"/>
              <a:t/>
            </a:r>
            <a:br>
              <a:rPr lang="ja-JP" altLang="en-US" dirty="0"/>
            </a:br>
            <a:r>
              <a:rPr lang="ja-JP" altLang="en-US" dirty="0"/>
              <a:t>副交感神経 は、</a:t>
            </a:r>
            <a:r>
              <a:rPr lang="ja-JP" altLang="en-US" dirty="0" smtClean="0"/>
              <a:t>ダメージを修復、</a:t>
            </a:r>
            <a:r>
              <a:rPr lang="ja-JP" altLang="en-US" dirty="0"/>
              <a:t>疲労を回復して</a:t>
            </a:r>
            <a:r>
              <a:rPr lang="ja-JP" altLang="en-US" dirty="0" smtClean="0"/>
              <a:t>、本来の元気な状態に戻すのが主な役割。</a:t>
            </a:r>
            <a:endParaRPr lang="ja-JP" altLang="en-US" dirty="0"/>
          </a:p>
          <a:p>
            <a:endParaRPr lang="ja-JP" altLang="en-US" dirty="0"/>
          </a:p>
          <a:p>
            <a:r>
              <a:rPr lang="ja-JP" altLang="en-US" dirty="0"/>
              <a:t>副交感神経 が活性化すると、</a:t>
            </a:r>
            <a:br>
              <a:rPr lang="ja-JP" altLang="en-US" dirty="0"/>
            </a:br>
            <a:r>
              <a:rPr lang="ja-JP" altLang="en-US" dirty="0"/>
              <a:t>筋肉がゆるんで血管が広がって、心拍はゆっくり</a:t>
            </a:r>
            <a:r>
              <a:rPr lang="ja-JP" altLang="en-US" dirty="0" err="1"/>
              <a:t>に</a:t>
            </a:r>
            <a:r>
              <a:rPr lang="ja-JP" altLang="en-US" dirty="0"/>
              <a:t>、内臓は活発に、</a:t>
            </a:r>
            <a:r>
              <a:rPr lang="ja-JP" altLang="en-US" dirty="0" smtClean="0"/>
              <a:t>なる。</a:t>
            </a:r>
            <a:endParaRPr lang="ja-JP" altLang="en-US" dirty="0"/>
          </a:p>
          <a:p>
            <a:endParaRPr kumimoji="1" lang="ja-JP" altLang="en-US" dirty="0"/>
          </a:p>
        </p:txBody>
      </p:sp>
      <p:sp>
        <p:nvSpPr>
          <p:cNvPr id="6" name="タイトル 5"/>
          <p:cNvSpPr>
            <a:spLocks noGrp="1"/>
          </p:cNvSpPr>
          <p:nvPr>
            <p:ph type="ctrTitle"/>
          </p:nvPr>
        </p:nvSpPr>
        <p:spPr>
          <a:xfrm>
            <a:off x="817581" y="1052737"/>
            <a:ext cx="7175351" cy="1008111"/>
          </a:xfrm>
        </p:spPr>
        <p:txBody>
          <a:bodyPr/>
          <a:lstStyle/>
          <a:p>
            <a:r>
              <a:rPr kumimoji="1" lang="ja-JP" altLang="en-US" sz="3200" dirty="0" smtClean="0"/>
              <a:t>副交感神経と交感神経のしくみ</a:t>
            </a:r>
            <a:endParaRPr kumimoji="1" lang="ja-JP" altLang="en-US" sz="3200" dirty="0"/>
          </a:p>
        </p:txBody>
      </p:sp>
    </p:spTree>
    <p:extLst>
      <p:ext uri="{BB962C8B-B14F-4D97-AF65-F5344CB8AC3E}">
        <p14:creationId xmlns:p14="http://schemas.microsoft.com/office/powerpoint/2010/main" val="1563205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6"/>
          <p:cNvSpPr>
            <a:spLocks noGrp="1"/>
          </p:cNvSpPr>
          <p:nvPr>
            <p:ph type="subTitle" idx="1"/>
          </p:nvPr>
        </p:nvSpPr>
        <p:spPr>
          <a:xfrm>
            <a:off x="755576" y="1196752"/>
            <a:ext cx="7488831" cy="4737913"/>
          </a:xfrm>
        </p:spPr>
        <p:txBody>
          <a:bodyPr>
            <a:normAutofit lnSpcReduction="10000"/>
          </a:bodyPr>
          <a:lstStyle/>
          <a:p>
            <a:r>
              <a:rPr lang="ja-JP" altLang="en-US" dirty="0"/>
              <a:t>副交感神経 が活性化すると、</a:t>
            </a:r>
            <a:br>
              <a:rPr lang="ja-JP" altLang="en-US" dirty="0"/>
            </a:br>
            <a:r>
              <a:rPr lang="ja-JP" altLang="en-US" dirty="0"/>
              <a:t>筋肉がゆるんで血管が広がって、心拍はゆっくり</a:t>
            </a:r>
            <a:r>
              <a:rPr lang="ja-JP" altLang="en-US" dirty="0" err="1"/>
              <a:t>に</a:t>
            </a:r>
            <a:r>
              <a:rPr lang="ja-JP" altLang="en-US" dirty="0"/>
              <a:t>、内臓は活発</a:t>
            </a:r>
            <a:r>
              <a:rPr lang="ja-JP" altLang="en-US" dirty="0" smtClean="0"/>
              <a:t>になります。</a:t>
            </a:r>
            <a:endParaRPr lang="ja-JP" altLang="en-US" dirty="0"/>
          </a:p>
          <a:p>
            <a:r>
              <a:rPr lang="ja-JP" altLang="en-US" dirty="0"/>
              <a:t>筋肉の中には、血管やリンパ腺や神経が通っています。</a:t>
            </a:r>
            <a:br>
              <a:rPr lang="ja-JP" altLang="en-US" dirty="0"/>
            </a:br>
            <a:r>
              <a:rPr lang="ja-JP" altLang="en-US" dirty="0"/>
              <a:t>血管が広がるので、栄養や酸素が運ばれ、老廃物や疲労物質が排出されます。</a:t>
            </a:r>
          </a:p>
          <a:p>
            <a:r>
              <a:rPr lang="ja-JP" altLang="en-US" dirty="0"/>
              <a:t>内臓のはたらきも活発になって、新陳代謝がすすみ、</a:t>
            </a:r>
            <a:br>
              <a:rPr lang="ja-JP" altLang="en-US" dirty="0"/>
            </a:br>
            <a:r>
              <a:rPr lang="ja-JP" altLang="en-US" dirty="0"/>
              <a:t>体の修復や、疲労の回復がおこなわれます。</a:t>
            </a:r>
          </a:p>
          <a:p>
            <a:r>
              <a:rPr lang="ja-JP" altLang="en-US" dirty="0"/>
              <a:t>神経が流れやすい  ⇒  体の異常が脳にちゃんと伝わる。脳からの修復の指令も体の各部分にちゃんと伝わる。</a:t>
            </a:r>
          </a:p>
          <a:p>
            <a:r>
              <a:rPr lang="ja-JP" altLang="en-US" dirty="0"/>
              <a:t>血液が流れやすい  ⇒  栄養や酸素が全身に送られる。</a:t>
            </a:r>
          </a:p>
          <a:p>
            <a:r>
              <a:rPr lang="ja-JP" altLang="en-US" dirty="0"/>
              <a:t>リンパが流れやすい  ⇒  老廃物や疲労物質を回収</a:t>
            </a:r>
            <a:r>
              <a:rPr lang="ja-JP" altLang="en-US" dirty="0" smtClean="0"/>
              <a:t>・排出しやすい。</a:t>
            </a:r>
            <a:endParaRPr lang="ja-JP" altLang="en-US" dirty="0"/>
          </a:p>
          <a:p>
            <a:endParaRPr kumimoji="1" lang="ja-JP" altLang="en-US" dirty="0"/>
          </a:p>
        </p:txBody>
      </p:sp>
      <p:sp>
        <p:nvSpPr>
          <p:cNvPr id="6" name="タイトル 5"/>
          <p:cNvSpPr>
            <a:spLocks noGrp="1"/>
          </p:cNvSpPr>
          <p:nvPr>
            <p:ph type="ctrTitle"/>
          </p:nvPr>
        </p:nvSpPr>
        <p:spPr>
          <a:xfrm>
            <a:off x="817581" y="404665"/>
            <a:ext cx="7175351" cy="648072"/>
          </a:xfrm>
        </p:spPr>
        <p:txBody>
          <a:bodyPr/>
          <a:lstStyle/>
          <a:p>
            <a:r>
              <a:rPr kumimoji="1" lang="ja-JP" altLang="en-US" sz="3200" dirty="0" smtClean="0"/>
              <a:t>副交感神経の働き</a:t>
            </a:r>
            <a:endParaRPr kumimoji="1" lang="ja-JP" altLang="en-US" sz="3200" dirty="0"/>
          </a:p>
        </p:txBody>
      </p:sp>
    </p:spTree>
    <p:extLst>
      <p:ext uri="{BB962C8B-B14F-4D97-AF65-F5344CB8AC3E}">
        <p14:creationId xmlns:p14="http://schemas.microsoft.com/office/powerpoint/2010/main" val="51345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1043608" y="1988840"/>
            <a:ext cx="7274669" cy="3945824"/>
          </a:xfrm>
        </p:spPr>
        <p:txBody>
          <a:bodyPr/>
          <a:lstStyle/>
          <a:p>
            <a:r>
              <a:rPr lang="ja-JP" altLang="en-US" dirty="0"/>
              <a:t>ストレスは、交感神経を活性化させてしまうので、</a:t>
            </a:r>
            <a:br>
              <a:rPr lang="ja-JP" altLang="en-US" dirty="0"/>
            </a:br>
            <a:r>
              <a:rPr lang="ja-JP" altLang="en-US" b="1" dirty="0"/>
              <a:t>副交感神経</a:t>
            </a:r>
            <a:r>
              <a:rPr lang="ja-JP" altLang="en-US" dirty="0"/>
              <a:t>による「体の修復・疲労の回復」が追いつかず、</a:t>
            </a:r>
            <a:br>
              <a:rPr lang="ja-JP" altLang="en-US" dirty="0"/>
            </a:br>
            <a:r>
              <a:rPr lang="ja-JP" altLang="en-US" dirty="0"/>
              <a:t>体が重い、だるい、ぐっすり眠れない、・・・と、不調をかかえ</a:t>
            </a:r>
            <a:r>
              <a:rPr lang="ja-JP" altLang="en-US" dirty="0" smtClean="0"/>
              <a:t>てしまいます。</a:t>
            </a:r>
            <a:endParaRPr lang="ja-JP" altLang="en-US" dirty="0"/>
          </a:p>
          <a:p>
            <a:r>
              <a:rPr lang="ja-JP" altLang="en-US" dirty="0"/>
              <a:t> </a:t>
            </a:r>
          </a:p>
          <a:p>
            <a:r>
              <a:rPr kumimoji="1" lang="ja-JP" altLang="en-US" dirty="0" smtClean="0"/>
              <a:t>そうならない</a:t>
            </a:r>
            <a:r>
              <a:rPr lang="ja-JP" altLang="en-US" dirty="0" smtClean="0"/>
              <a:t>為にも特に夜にはリラックスをして、副交感神経を働かせることが大切</a:t>
            </a:r>
            <a:r>
              <a:rPr lang="ja-JP" altLang="en-US" dirty="0" err="1" smtClean="0"/>
              <a:t>。。。</a:t>
            </a:r>
            <a:endParaRPr kumimoji="1" lang="ja-JP" altLang="en-US" dirty="0"/>
          </a:p>
        </p:txBody>
      </p:sp>
      <p:sp>
        <p:nvSpPr>
          <p:cNvPr id="4" name="タイトル 3"/>
          <p:cNvSpPr>
            <a:spLocks noGrp="1"/>
          </p:cNvSpPr>
          <p:nvPr>
            <p:ph type="ctrTitle"/>
          </p:nvPr>
        </p:nvSpPr>
        <p:spPr>
          <a:xfrm>
            <a:off x="1115616" y="980728"/>
            <a:ext cx="7175351" cy="576064"/>
          </a:xfrm>
        </p:spPr>
        <p:txBody>
          <a:bodyPr/>
          <a:lstStyle/>
          <a:p>
            <a:r>
              <a:rPr kumimoji="1" lang="ja-JP" altLang="en-US" sz="3200" dirty="0" smtClean="0"/>
              <a:t>ストレスと交感神経</a:t>
            </a:r>
            <a:endParaRPr kumimoji="1" lang="ja-JP" altLang="en-US" sz="3200" dirty="0"/>
          </a:p>
        </p:txBody>
      </p:sp>
    </p:spTree>
    <p:extLst>
      <p:ext uri="{BB962C8B-B14F-4D97-AF65-F5344CB8AC3E}">
        <p14:creationId xmlns:p14="http://schemas.microsoft.com/office/powerpoint/2010/main" val="373521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971600" y="1556792"/>
            <a:ext cx="7202661" cy="4377872"/>
          </a:xfrm>
        </p:spPr>
        <p:txBody>
          <a:bodyPr>
            <a:normAutofit/>
          </a:bodyPr>
          <a:lstStyle/>
          <a:p>
            <a:r>
              <a:rPr kumimoji="1" lang="ja-JP" altLang="en-US" sz="2800" dirty="0" smtClean="0"/>
              <a:t>「</a:t>
            </a:r>
            <a:r>
              <a:rPr kumimoji="1" lang="en-US" altLang="ja-JP" sz="2800" dirty="0" smtClean="0"/>
              <a:t>f</a:t>
            </a:r>
            <a:r>
              <a:rPr kumimoji="1" lang="ja-JP" altLang="en-US" sz="2800" dirty="0" smtClean="0"/>
              <a:t>分のいちのゆらぎ」の効果</a:t>
            </a:r>
            <a:endParaRPr kumimoji="1" lang="en-US" altLang="ja-JP" sz="2800" dirty="0" smtClean="0"/>
          </a:p>
          <a:p>
            <a:r>
              <a:rPr lang="en-US" altLang="ja-JP" sz="2400" b="1" dirty="0"/>
              <a:t>1/f</a:t>
            </a:r>
            <a:r>
              <a:rPr lang="ja-JP" altLang="en-US" sz="2400" b="1" dirty="0"/>
              <a:t>ゆらぎ</a:t>
            </a:r>
            <a:r>
              <a:rPr lang="ja-JP" altLang="en-US" sz="2400" dirty="0"/>
              <a:t> （エフ</a:t>
            </a:r>
            <a:r>
              <a:rPr lang="ja-JP" altLang="en-US" sz="2400" dirty="0" err="1"/>
              <a:t>ぶんのいち</a:t>
            </a:r>
            <a:r>
              <a:rPr lang="ja-JP" altLang="en-US" sz="2400" dirty="0"/>
              <a:t>ゆらぎ） とは、パワー（</a:t>
            </a:r>
            <a:r>
              <a:rPr lang="ja-JP" altLang="en-US" sz="2400" dirty="0">
                <a:hlinkClick r:id="rId2" action="ppaction://hlinkfile" tooltip="スペクトル密度"/>
              </a:rPr>
              <a:t>スペクトル密度</a:t>
            </a:r>
            <a:r>
              <a:rPr lang="ja-JP" altLang="en-US" sz="2400" dirty="0"/>
              <a:t>）が周波数</a:t>
            </a:r>
            <a:r>
              <a:rPr lang="en-US" altLang="ja-JP" sz="2400" dirty="0"/>
              <a:t>f</a:t>
            </a:r>
            <a:r>
              <a:rPr lang="ja-JP" altLang="en-US" sz="2400" dirty="0"/>
              <a:t>に</a:t>
            </a:r>
            <a:r>
              <a:rPr lang="ja-JP" altLang="en-US" sz="2400" dirty="0">
                <a:hlinkClick r:id="rId3" action="ppaction://hlinkfile" tooltip="反比例"/>
              </a:rPr>
              <a:t>反比例</a:t>
            </a:r>
            <a:r>
              <a:rPr lang="ja-JP" altLang="en-US" sz="2400" dirty="0"/>
              <a:t>する</a:t>
            </a:r>
            <a:r>
              <a:rPr lang="ja-JP" altLang="en-US" sz="2400" dirty="0">
                <a:hlinkClick r:id="rId4" action="ppaction://hlinkfile" tooltip="ゆらぎ"/>
              </a:rPr>
              <a:t>ゆらぎ</a:t>
            </a:r>
            <a:r>
              <a:rPr lang="ja-JP" altLang="en-US" sz="2400" dirty="0"/>
              <a:t>のこと</a:t>
            </a:r>
            <a:r>
              <a:rPr lang="ja-JP" altLang="en-US" sz="2400" dirty="0" smtClean="0"/>
              <a:t>。</a:t>
            </a:r>
            <a:endParaRPr lang="en-US" altLang="ja-JP" sz="2400" dirty="0" smtClean="0"/>
          </a:p>
          <a:p>
            <a:r>
              <a:rPr lang="ja-JP" altLang="en-US" sz="2400" dirty="0" smtClean="0">
                <a:hlinkClick r:id="rId5" action="ppaction://hlinkfile" tooltip="ピンクノイズ"/>
              </a:rPr>
              <a:t>ピンクノイズ</a:t>
            </a:r>
            <a:r>
              <a:rPr lang="ja-JP" altLang="en-US" sz="2400" dirty="0"/>
              <a:t>とも呼ばれ、自然現象においてしばしば見ることができる。具体例として人の心拍の間隔や、</a:t>
            </a:r>
            <a:r>
              <a:rPr lang="ja-JP" altLang="en-US" sz="2400" dirty="0">
                <a:hlinkClick r:id="rId6" action="ppaction://hlinkfile" tooltip="ろうそく"/>
              </a:rPr>
              <a:t>ろうそく</a:t>
            </a:r>
            <a:r>
              <a:rPr lang="ja-JP" altLang="en-US" sz="2400" dirty="0"/>
              <a:t>の炎の揺れ方、</a:t>
            </a:r>
            <a:r>
              <a:rPr lang="ja-JP" altLang="en-US" sz="2400" dirty="0">
                <a:hlinkClick r:id="rId7" action="ppaction://hlinkfile" tooltip="電車"/>
              </a:rPr>
              <a:t>電車</a:t>
            </a:r>
            <a:r>
              <a:rPr lang="ja-JP" altLang="en-US" sz="2400" dirty="0"/>
              <a:t>の揺れ、小川の</a:t>
            </a:r>
            <a:r>
              <a:rPr lang="ja-JP" altLang="en-US" sz="2400" dirty="0" err="1"/>
              <a:t>せせらぐ</a:t>
            </a:r>
            <a:r>
              <a:rPr lang="ja-JP" altLang="en-US" sz="2400" dirty="0"/>
              <a:t>音、</a:t>
            </a:r>
            <a:r>
              <a:rPr lang="ja-JP" altLang="en-US" sz="2400" dirty="0">
                <a:hlinkClick r:id="rId8" action="ppaction://hlinkfile" tooltip="目"/>
              </a:rPr>
              <a:t>目</a:t>
            </a:r>
            <a:r>
              <a:rPr lang="ja-JP" altLang="en-US" sz="2400" dirty="0"/>
              <a:t>の動き方、木漏れ日、物性的には金属の抵抗、ネットワーク情報流、蛍の光り方などが例として挙げられる</a:t>
            </a:r>
            <a:endParaRPr kumimoji="1" lang="ja-JP" altLang="en-US" sz="2400" dirty="0"/>
          </a:p>
        </p:txBody>
      </p:sp>
      <p:sp>
        <p:nvSpPr>
          <p:cNvPr id="4" name="タイトル 3"/>
          <p:cNvSpPr>
            <a:spLocks noGrp="1"/>
          </p:cNvSpPr>
          <p:nvPr>
            <p:ph type="ctrTitle"/>
          </p:nvPr>
        </p:nvSpPr>
        <p:spPr>
          <a:xfrm>
            <a:off x="817581" y="692697"/>
            <a:ext cx="7175351" cy="792087"/>
          </a:xfrm>
        </p:spPr>
        <p:txBody>
          <a:bodyPr/>
          <a:lstStyle/>
          <a:p>
            <a:r>
              <a:rPr kumimoji="1" lang="ja-JP" altLang="en-US" sz="3200" dirty="0" smtClean="0"/>
              <a:t>安らぎを得る</a:t>
            </a:r>
            <a:r>
              <a:rPr kumimoji="1" lang="ja-JP" altLang="en-US" sz="3200" dirty="0" err="1" smtClean="0"/>
              <a:t>。。。</a:t>
            </a:r>
            <a:endParaRPr kumimoji="1" lang="ja-JP" altLang="en-US" sz="3200" dirty="0"/>
          </a:p>
        </p:txBody>
      </p:sp>
    </p:spTree>
    <p:extLst>
      <p:ext uri="{BB962C8B-B14F-4D97-AF65-F5344CB8AC3E}">
        <p14:creationId xmlns:p14="http://schemas.microsoft.com/office/powerpoint/2010/main" val="792310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971600" y="2276872"/>
            <a:ext cx="7200800" cy="3361928"/>
          </a:xfrm>
        </p:spPr>
        <p:txBody>
          <a:bodyPr>
            <a:normAutofit/>
          </a:bodyPr>
          <a:lstStyle/>
          <a:p>
            <a:r>
              <a:rPr lang="ja-JP" altLang="en-US" dirty="0" smtClean="0"/>
              <a:t>キャンドル</a:t>
            </a:r>
            <a:r>
              <a:rPr lang="ja-JP" altLang="en-US" dirty="0" smtClean="0"/>
              <a:t>の灯りのゆらぎは、星の瞬きや波、人の心拍数と同じリズム、“</a:t>
            </a:r>
            <a:r>
              <a:rPr lang="en-US" altLang="ja-JP" dirty="0" smtClean="0"/>
              <a:t>1/f</a:t>
            </a:r>
            <a:r>
              <a:rPr lang="ja-JP" altLang="en-US" dirty="0" smtClean="0"/>
              <a:t>（えふぶんのいち）ゆらぎ”であり、人をリラックスさせる効果があるといわれています</a:t>
            </a:r>
            <a:r>
              <a:rPr lang="ja-JP" altLang="en-US" dirty="0" smtClean="0"/>
              <a:t>。</a:t>
            </a:r>
            <a:endParaRPr lang="en-US" altLang="ja-JP" dirty="0" smtClean="0"/>
          </a:p>
          <a:p>
            <a:r>
              <a:rPr lang="ja-JP" altLang="en-US" dirty="0"/>
              <a:t>キャンドルに灯をともした際に発生する水分からマイナスイオンが発生します</a:t>
            </a:r>
            <a:r>
              <a:rPr lang="ja-JP" altLang="en-US" dirty="0" smtClean="0"/>
              <a:t>。</a:t>
            </a:r>
            <a:endParaRPr lang="en-US" altLang="ja-JP" dirty="0" smtClean="0"/>
          </a:p>
          <a:p>
            <a:r>
              <a:rPr lang="ja-JP" altLang="en-US" dirty="0" smtClean="0"/>
              <a:t>滝</a:t>
            </a:r>
            <a:r>
              <a:rPr lang="ja-JP" altLang="en-US" dirty="0"/>
              <a:t>・森林の約４～６倍のマイナスイオンがキャンドルから発生すると言われています</a:t>
            </a:r>
          </a:p>
          <a:p>
            <a:endParaRPr lang="en-US" altLang="ja-JP" dirty="0" smtClean="0"/>
          </a:p>
          <a:p>
            <a:endParaRPr kumimoji="1" lang="ja-JP" altLang="en-US" dirty="0"/>
          </a:p>
        </p:txBody>
      </p:sp>
      <p:sp>
        <p:nvSpPr>
          <p:cNvPr id="2" name="タイトル 1"/>
          <p:cNvSpPr>
            <a:spLocks noGrp="1"/>
          </p:cNvSpPr>
          <p:nvPr>
            <p:ph type="ctrTitle"/>
          </p:nvPr>
        </p:nvSpPr>
        <p:spPr>
          <a:xfrm>
            <a:off x="685800" y="980729"/>
            <a:ext cx="7772400" cy="1008112"/>
          </a:xfrm>
        </p:spPr>
        <p:txBody>
          <a:bodyPr/>
          <a:lstStyle/>
          <a:p>
            <a:r>
              <a:rPr kumimoji="1" lang="ja-JP" altLang="en-US" sz="3200" dirty="0" smtClean="0"/>
              <a:t>キャンドルの癒し効果</a:t>
            </a:r>
            <a:r>
              <a:rPr kumimoji="1" lang="ja-JP" altLang="en-US" sz="3200" dirty="0" err="1" smtClean="0"/>
              <a:t>。。。</a:t>
            </a:r>
            <a:endParaRPr kumimoji="1" lang="ja-JP" altLang="en-US" sz="3200" dirty="0"/>
          </a:p>
        </p:txBody>
      </p:sp>
    </p:spTree>
    <p:extLst>
      <p:ext uri="{BB962C8B-B14F-4D97-AF65-F5344CB8AC3E}">
        <p14:creationId xmlns:p14="http://schemas.microsoft.com/office/powerpoint/2010/main" val="3805820039"/>
      </p:ext>
    </p:extLst>
  </p:cSld>
  <p:clrMapOvr>
    <a:masterClrMapping/>
  </p:clrMapOvr>
</p:sld>
</file>

<file path=ppt/theme/theme1.xml><?xml version="1.0" encoding="utf-8"?>
<a:theme xmlns:a="http://schemas.openxmlformats.org/drawingml/2006/main" name="スリップストリーム">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181</TotalTime>
  <Words>282</Words>
  <Application>Microsoft Office PowerPoint</Application>
  <PresentationFormat>画面に合わせる (4:3)</PresentationFormat>
  <Paragraphs>33</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スリップストリーム</vt:lpstr>
      <vt:lpstr>リラックスの　　　　　　　　　　　　　　　　　　　　 いろいろ</vt:lpstr>
      <vt:lpstr>リラックスって何。。。？？ </vt:lpstr>
      <vt:lpstr>副交感神経と交感神経のしくみ</vt:lpstr>
      <vt:lpstr>副交感神経の働き</vt:lpstr>
      <vt:lpstr>ストレスと交感神経</vt:lpstr>
      <vt:lpstr>安らぎを得る。。。</vt:lpstr>
      <vt:lpstr>キャンドルの癒し効果。。。</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nanako</dc:creator>
  <cp:lastModifiedBy>nanako</cp:lastModifiedBy>
  <cp:revision>11</cp:revision>
  <dcterms:created xsi:type="dcterms:W3CDTF">2010-10-18T12:46:45Z</dcterms:created>
  <dcterms:modified xsi:type="dcterms:W3CDTF">2010-10-19T01:37:15Z</dcterms:modified>
</cp:coreProperties>
</file>