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5BCB-6464-47F6-809C-87CE32EF5EE2}" type="datetimeFigureOut">
              <a:rPr kumimoji="1" lang="ja-JP" altLang="en-US" smtClean="0"/>
              <a:t>2010/10/31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CBEB-7279-4A93-A042-AF65CB8AE4E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5BCB-6464-47F6-809C-87CE32EF5EE2}" type="datetimeFigureOut">
              <a:rPr kumimoji="1" lang="ja-JP" altLang="en-US" smtClean="0"/>
              <a:t>2010/10/31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CBEB-7279-4A93-A042-AF65CB8AE4E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5BCB-6464-47F6-809C-87CE32EF5EE2}" type="datetimeFigureOut">
              <a:rPr kumimoji="1" lang="ja-JP" altLang="en-US" smtClean="0"/>
              <a:t>2010/10/31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CBEB-7279-4A93-A042-AF65CB8AE4E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5BCB-6464-47F6-809C-87CE32EF5EE2}" type="datetimeFigureOut">
              <a:rPr kumimoji="1" lang="ja-JP" altLang="en-US" smtClean="0"/>
              <a:t>2010/10/31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CBEB-7279-4A93-A042-AF65CB8AE4E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5BCB-6464-47F6-809C-87CE32EF5EE2}" type="datetimeFigureOut">
              <a:rPr kumimoji="1" lang="ja-JP" altLang="en-US" smtClean="0"/>
              <a:t>2010/10/31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CBEB-7279-4A93-A042-AF65CB8AE4E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5BCB-6464-47F6-809C-87CE32EF5EE2}" type="datetimeFigureOut">
              <a:rPr kumimoji="1" lang="ja-JP" altLang="en-US" smtClean="0"/>
              <a:t>2010/10/31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CBEB-7279-4A93-A042-AF65CB8AE4E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5BCB-6464-47F6-809C-87CE32EF5EE2}" type="datetimeFigureOut">
              <a:rPr kumimoji="1" lang="ja-JP" altLang="en-US" smtClean="0"/>
              <a:t>2010/10/31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CBEB-7279-4A93-A042-AF65CB8AE4E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5BCB-6464-47F6-809C-87CE32EF5EE2}" type="datetimeFigureOut">
              <a:rPr kumimoji="1" lang="ja-JP" altLang="en-US" smtClean="0"/>
              <a:t>2010/10/31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CBEB-7279-4A93-A042-AF65CB8AE4E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5BCB-6464-47F6-809C-87CE32EF5EE2}" type="datetimeFigureOut">
              <a:rPr kumimoji="1" lang="ja-JP" altLang="en-US" smtClean="0"/>
              <a:t>2010/10/31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CBEB-7279-4A93-A042-AF65CB8AE4E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5BCB-6464-47F6-809C-87CE32EF5EE2}" type="datetimeFigureOut">
              <a:rPr kumimoji="1" lang="ja-JP" altLang="en-US" smtClean="0"/>
              <a:t>2010/10/31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CBEB-7279-4A93-A042-AF65CB8AE4E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5BCB-6464-47F6-809C-87CE32EF5EE2}" type="datetimeFigureOut">
              <a:rPr kumimoji="1" lang="ja-JP" altLang="en-US" smtClean="0"/>
              <a:t>2010/10/31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CBEB-7279-4A93-A042-AF65CB8AE4E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C5BCB-6464-47F6-809C-87CE32EF5EE2}" type="datetimeFigureOut">
              <a:rPr kumimoji="1" lang="ja-JP" altLang="en-US" smtClean="0"/>
              <a:t>2010/10/31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4CBEB-7279-4A93-A042-AF65CB8AE4E8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03040" y="2132856"/>
            <a:ext cx="8640960" cy="1224136"/>
          </a:xfrm>
        </p:spPr>
        <p:txBody>
          <a:bodyPr>
            <a:noAutofit/>
          </a:bodyPr>
          <a:lstStyle/>
          <a:p>
            <a:r>
              <a:rPr kumimoji="1" lang="ja-JP" altLang="en-US" sz="5400" b="1" dirty="0" smtClean="0"/>
              <a:t>日本人と英語の関係</a:t>
            </a:r>
            <a:endParaRPr kumimoji="1" lang="ja-JP" altLang="en-US" sz="54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148064" y="5013176"/>
            <a:ext cx="3168352" cy="1224136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7AWK1152</a:t>
            </a:r>
          </a:p>
          <a:p>
            <a:r>
              <a:rPr lang="ja-JP" altLang="en-US" dirty="0" smtClean="0">
                <a:solidFill>
                  <a:schemeClr val="tx1"/>
                </a:solidFill>
              </a:rPr>
              <a:t>冨岡みなみ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minami\AppData\Local\Microsoft\Windows\Temporary Internet Files\Content.IE5\J0KDOHO5\MC9004164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05064"/>
            <a:ext cx="2774594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476672"/>
            <a:ext cx="8892480" cy="5904656"/>
          </a:xfrm>
        </p:spPr>
        <p:txBody>
          <a:bodyPr/>
          <a:lstStyle/>
          <a:p>
            <a:pPr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日本人にとっての英語という壁</a:t>
            </a:r>
            <a:r>
              <a:rPr lang="ja-JP" altLang="en-US" sz="3600" dirty="0" smtClean="0"/>
              <a:t>は、専門家にとってもまだまだ未解決の問題である。</a:t>
            </a:r>
            <a:endParaRPr lang="en-US" altLang="ja-JP" sz="3600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私の考え</a:t>
            </a:r>
            <a:r>
              <a:rPr lang="en-US" altLang="ja-JP" dirty="0" smtClean="0"/>
              <a:t>】</a:t>
            </a:r>
          </a:p>
          <a:p>
            <a:pPr>
              <a:buNone/>
            </a:pPr>
            <a:r>
              <a:rPr lang="ja-JP" altLang="en-US" dirty="0" smtClean="0"/>
              <a:t>英語を好きになり、話すことの楽しさを知り、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>
                <a:solidFill>
                  <a:srgbClr val="FF0066"/>
                </a:solidFill>
              </a:rPr>
              <a:t>英語を科目ではなくコミュニケーションの手段として</a:t>
            </a:r>
            <a:r>
              <a:rPr lang="ja-JP" altLang="en-US" dirty="0" smtClean="0"/>
              <a:t>身につけるべき</a:t>
            </a:r>
            <a:r>
              <a:rPr lang="en-US" altLang="ja-JP" dirty="0" smtClean="0"/>
              <a:t>…</a:t>
            </a:r>
            <a:r>
              <a:rPr lang="ja-JP" altLang="en-US" dirty="0" smtClean="0"/>
              <a:t>だと思う。</a:t>
            </a:r>
            <a:endParaRPr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lang="en-US" altLang="ja-JP" dirty="0" smtClean="0"/>
          </a:p>
        </p:txBody>
      </p:sp>
      <p:pic>
        <p:nvPicPr>
          <p:cNvPr id="4099" name="Picture 3" descr="C:\Users\minami\AppData\Local\Microsoft\Windows\Temporary Internet Files\Content.IE5\MSW4265W\MC9000890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149080"/>
            <a:ext cx="2349074" cy="2357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２００７年、フランス人アートディレクターと結婚した、女優の寺島しのぶさん。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>
                <a:solidFill>
                  <a:srgbClr val="0033CC"/>
                </a:solidFill>
              </a:rPr>
              <a:t>「会話は何語で？」</a:t>
            </a:r>
            <a:endParaRPr lang="en-US" altLang="ja-JP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ja-JP" altLang="en-US" dirty="0" smtClean="0"/>
              <a:t>という質問に対して、彼女はこう言いました。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en-US" altLang="ja-JP" sz="4400" b="1" dirty="0" smtClean="0"/>
              <a:t>『</a:t>
            </a:r>
            <a:r>
              <a:rPr lang="ja-JP" altLang="en-US" sz="4400" b="1" dirty="0" smtClean="0">
                <a:solidFill>
                  <a:srgbClr val="FF0000"/>
                </a:solidFill>
              </a:rPr>
              <a:t>“シングリッシュ”</a:t>
            </a:r>
            <a:r>
              <a:rPr lang="ja-JP" altLang="en-US" sz="4400" b="1" dirty="0" smtClean="0"/>
              <a:t>です。英語は片言で、ペラペラではないので、</a:t>
            </a:r>
            <a:r>
              <a:rPr lang="ja-JP" altLang="en-US" sz="4400" b="1" dirty="0" smtClean="0">
                <a:solidFill>
                  <a:srgbClr val="FF0066"/>
                </a:solidFill>
              </a:rPr>
              <a:t>心臓と心臓で話す</a:t>
            </a:r>
            <a:r>
              <a:rPr lang="ja-JP" altLang="en-US" sz="4400" b="1" dirty="0" smtClean="0">
                <a:solidFill>
                  <a:srgbClr val="FF0000"/>
                </a:solidFill>
              </a:rPr>
              <a:t>“シングリッシュ”</a:t>
            </a:r>
            <a:r>
              <a:rPr lang="ja-JP" altLang="en-US" sz="4400" b="1" dirty="0" smtClean="0"/>
              <a:t>です。</a:t>
            </a:r>
            <a:r>
              <a:rPr lang="en-US" altLang="ja-JP" sz="4400" b="1" dirty="0" smtClean="0"/>
              <a:t>』</a:t>
            </a:r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ja-JP" altLang="en-US" dirty="0" smtClean="0"/>
              <a:t>参考文献</a:t>
            </a:r>
            <a:endParaRPr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lang="ja-JP" altLang="en-US" dirty="0" smtClean="0"/>
              <a:t>「言語学習の謎 </a:t>
            </a:r>
            <a:r>
              <a:rPr lang="en-US" altLang="ja-JP" dirty="0" smtClean="0"/>
              <a:t>-</a:t>
            </a:r>
            <a:r>
              <a:rPr lang="ja-JP" altLang="en-US" dirty="0" smtClean="0"/>
              <a:t>知識の結晶作用のプロセスとその彼方にあるもの</a:t>
            </a:r>
            <a:r>
              <a:rPr lang="en-US" altLang="ja-JP" dirty="0" smtClean="0"/>
              <a:t>-</a:t>
            </a:r>
            <a:r>
              <a:rPr lang="ja-JP" altLang="en-US" dirty="0" smtClean="0"/>
              <a:t>」　実森克義</a:t>
            </a:r>
            <a:endParaRPr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lang="ja-JP" altLang="en-US" dirty="0" smtClean="0"/>
              <a:t>「</a:t>
            </a:r>
            <a:r>
              <a:rPr lang="en-US" altLang="ja-JP" dirty="0" smtClean="0"/>
              <a:t>Direct Methods</a:t>
            </a:r>
            <a:r>
              <a:rPr lang="ja-JP" altLang="en-US" dirty="0" smtClean="0"/>
              <a:t>」</a:t>
            </a:r>
            <a:r>
              <a:rPr lang="ja-JP" altLang="en-US" dirty="0"/>
              <a:t>　</a:t>
            </a:r>
            <a:r>
              <a:rPr lang="ja-JP" altLang="en-US" dirty="0" smtClean="0"/>
              <a:t>永森忠治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/>
              <a:t>☆きっかけ☆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１４歳の時、アメリカにホームステイをした。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↓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学校で習った英語が</a:t>
            </a:r>
            <a:r>
              <a:rPr kumimoji="1" lang="ja-JP" altLang="en-US" dirty="0" smtClean="0">
                <a:solidFill>
                  <a:srgbClr val="0033CC"/>
                </a:solidFill>
              </a:rPr>
              <a:t>実際では使えない！</a:t>
            </a:r>
            <a:endParaRPr kumimoji="1" lang="en-US" altLang="ja-JP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ja-JP" altLang="en-US" dirty="0" smtClean="0"/>
              <a:t>↓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悔しさを痛感</a:t>
            </a:r>
            <a:r>
              <a:rPr kumimoji="1" lang="en-US" altLang="ja-JP" dirty="0" smtClean="0"/>
              <a:t>…</a:t>
            </a:r>
          </a:p>
          <a:p>
            <a:pPr>
              <a:buNone/>
            </a:pPr>
            <a:r>
              <a:rPr lang="ja-JP" altLang="en-US" dirty="0" smtClean="0"/>
              <a:t>↓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実践的な英</a:t>
            </a:r>
            <a:r>
              <a:rPr kumimoji="1" lang="ja-JP" altLang="en-US" dirty="0" smtClean="0">
                <a:solidFill>
                  <a:srgbClr val="FF0000"/>
                </a:solidFill>
              </a:rPr>
              <a:t>語に目覚める＼</a:t>
            </a:r>
            <a:r>
              <a:rPr kumimoji="1" lang="en-US" altLang="ja-JP" dirty="0" smtClean="0">
                <a:solidFill>
                  <a:srgbClr val="FF0000"/>
                </a:solidFill>
              </a:rPr>
              <a:t>(◎o◎)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／！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minami\AppData\Local\Microsoft\Windows\Temporary Internet Files\Content.IE5\MSW4265W\MC9001743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88640"/>
            <a:ext cx="1854403" cy="1489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☆具体的な例☆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 smtClean="0"/>
              <a:t>当時、クモを英語で何て言うのか分からなかった。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3074" name="Picture 2" descr="C:\Users\minami\AppData\Local\Microsoft\Windows\Temporary Internet Files\Content.IE5\7QHRF4JT\MC9004270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6"/>
            <a:ext cx="3695652" cy="3240360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4139952" y="4437112"/>
            <a:ext cx="50040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授業ではまだ習っていない単語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しかし！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答えは辞書を引かなくても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すぐ身近にあった！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彼は言った。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『Oh, spider』</a:t>
            </a:r>
          </a:p>
          <a:p>
            <a:pPr>
              <a:buNone/>
            </a:pPr>
            <a:endParaRPr kumimoji="1" lang="en-US" altLang="ja-JP" dirty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すぱいだー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どこか</a:t>
            </a:r>
            <a:r>
              <a:rPr lang="ja-JP" altLang="en-US" dirty="0" smtClean="0"/>
              <a:t>で聞いたことがある言葉</a:t>
            </a:r>
            <a:r>
              <a:rPr lang="en-US" altLang="ja-JP" dirty="0" smtClean="0"/>
              <a:t>…</a:t>
            </a:r>
          </a:p>
          <a:p>
            <a:pPr>
              <a:buNone/>
            </a:pPr>
            <a:r>
              <a:rPr lang="ja-JP" altLang="en-US" dirty="0" smtClean="0"/>
              <a:t>あぁ！</a:t>
            </a:r>
            <a:endParaRPr lang="en-US" altLang="ja-JP" dirty="0" smtClean="0"/>
          </a:p>
          <a:p>
            <a:pPr>
              <a:buNone/>
            </a:pPr>
            <a:r>
              <a:rPr lang="en-US" altLang="ja-JP" sz="6000" b="1" dirty="0" smtClean="0">
                <a:solidFill>
                  <a:srgbClr val="0033CC"/>
                </a:solidFill>
              </a:rPr>
              <a:t>Spider man</a:t>
            </a:r>
            <a:r>
              <a:rPr lang="ja-JP" altLang="en-US" dirty="0" smtClean="0"/>
              <a:t>だ</a:t>
            </a:r>
            <a:r>
              <a:rPr lang="ja-JP" altLang="en-US" dirty="0"/>
              <a:t>！！</a:t>
            </a:r>
            <a:r>
              <a:rPr lang="ja-JP" altLang="en-US" dirty="0" smtClean="0"/>
              <a:t>！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4" name="図 3" descr="377020898_d6b40db72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2636912"/>
            <a:ext cx="219456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3600" b="1" dirty="0" smtClean="0"/>
              <a:t>☆完璧な英語じゃなく</a:t>
            </a:r>
            <a:r>
              <a:rPr lang="ja-JP" altLang="en-US" sz="3600" b="1" dirty="0" smtClean="0"/>
              <a:t>ていい</a:t>
            </a:r>
            <a:r>
              <a:rPr kumimoji="1" lang="ja-JP" altLang="en-US" sz="3600" b="1" dirty="0" smtClean="0"/>
              <a:t>☆</a:t>
            </a:r>
            <a:endParaRPr kumimoji="1" lang="ja-JP" altLang="en-US" sz="3600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31032" y="1556792"/>
            <a:ext cx="8712968" cy="4997152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ある日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ホームシックになった私。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↓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『</a:t>
            </a:r>
            <a:r>
              <a:rPr lang="ja-JP" altLang="en-US" dirty="0" smtClean="0">
                <a:solidFill>
                  <a:srgbClr val="FF0000"/>
                </a:solidFill>
              </a:rPr>
              <a:t>私は大丈夫よ</a:t>
            </a:r>
            <a:r>
              <a:rPr lang="en-US" altLang="ja-JP" dirty="0" smtClean="0">
                <a:solidFill>
                  <a:srgbClr val="FF0000"/>
                </a:solidFill>
              </a:rPr>
              <a:t>』</a:t>
            </a:r>
            <a:r>
              <a:rPr lang="ja-JP" altLang="en-US" dirty="0" smtClean="0"/>
              <a:t>の一言が言えない。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↓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辞書で</a:t>
            </a:r>
            <a:r>
              <a:rPr lang="en-US" altLang="ja-JP" dirty="0" smtClean="0"/>
              <a:t>『</a:t>
            </a:r>
            <a:r>
              <a:rPr lang="ja-JP" altLang="en-US" dirty="0" smtClean="0"/>
              <a:t>大丈夫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を引く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↓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【</a:t>
            </a:r>
            <a:r>
              <a:rPr lang="ja-JP" altLang="en-US" dirty="0" smtClean="0">
                <a:solidFill>
                  <a:srgbClr val="FF0000"/>
                </a:solidFill>
              </a:rPr>
              <a:t>大丈夫</a:t>
            </a:r>
            <a:r>
              <a:rPr lang="en-US" altLang="ja-JP" dirty="0" smtClean="0">
                <a:solidFill>
                  <a:srgbClr val="FF0000"/>
                </a:solidFill>
              </a:rPr>
              <a:t>】</a:t>
            </a:r>
            <a:r>
              <a:rPr lang="ja-JP" altLang="en-US" dirty="0" smtClean="0">
                <a:solidFill>
                  <a:srgbClr val="FF0000"/>
                </a:solidFill>
              </a:rPr>
              <a:t>＝</a:t>
            </a:r>
            <a:r>
              <a:rPr lang="en-US" altLang="ja-JP" dirty="0" smtClean="0">
                <a:solidFill>
                  <a:srgbClr val="FF0000"/>
                </a:solidFill>
              </a:rPr>
              <a:t>OK</a:t>
            </a:r>
          </a:p>
          <a:p>
            <a:pPr>
              <a:buNone/>
            </a:pPr>
            <a:r>
              <a:rPr kumimoji="1" lang="en-US" altLang="ja-JP" sz="2800" dirty="0" smtClean="0"/>
              <a:t>…</a:t>
            </a:r>
            <a:r>
              <a:rPr kumimoji="1" lang="ja-JP" altLang="en-US" sz="2800" dirty="0" smtClean="0"/>
              <a:t>え？それだけ？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3568" y="692696"/>
            <a:ext cx="7992888" cy="5472608"/>
          </a:xfrm>
        </p:spPr>
        <p:txBody>
          <a:bodyPr/>
          <a:lstStyle/>
          <a:p>
            <a:pPr>
              <a:buNone/>
            </a:pPr>
            <a:r>
              <a:rPr kumimoji="1" lang="ja-JP" altLang="en-US" sz="4400" dirty="0" smtClean="0">
                <a:solidFill>
                  <a:srgbClr val="FF0000"/>
                </a:solidFill>
              </a:rPr>
              <a:t>大丈夫＝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OK</a:t>
            </a:r>
          </a:p>
          <a:p>
            <a:pPr>
              <a:buNone/>
            </a:pPr>
            <a:r>
              <a:rPr lang="ja-JP" altLang="en-US" sz="4400" dirty="0" smtClean="0"/>
              <a:t>でも</a:t>
            </a:r>
            <a:r>
              <a:rPr lang="en-US" altLang="ja-JP" sz="4400" dirty="0" smtClean="0"/>
              <a:t>…</a:t>
            </a:r>
            <a:r>
              <a:rPr lang="ja-JP" altLang="en-US" sz="4400" dirty="0" smtClean="0"/>
              <a:t>一体</a:t>
            </a:r>
            <a:r>
              <a:rPr lang="ja-JP" altLang="en-US" sz="4400" dirty="0" smtClean="0">
                <a:solidFill>
                  <a:srgbClr val="FF0000"/>
                </a:solidFill>
              </a:rPr>
              <a:t>何が</a:t>
            </a:r>
            <a:r>
              <a:rPr lang="en-US" altLang="ja-JP" sz="4400" dirty="0" smtClean="0">
                <a:solidFill>
                  <a:srgbClr val="FF0000"/>
                </a:solidFill>
              </a:rPr>
              <a:t>OK</a:t>
            </a:r>
            <a:r>
              <a:rPr lang="ja-JP" altLang="en-US" sz="4400" dirty="0" smtClean="0">
                <a:solidFill>
                  <a:srgbClr val="FF0000"/>
                </a:solidFill>
              </a:rPr>
              <a:t>なの？</a:t>
            </a:r>
            <a:endParaRPr lang="en-US" altLang="ja-JP" sz="4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kumimoji="1" lang="en-US" altLang="ja-JP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dirty="0" smtClean="0"/>
              <a:t>（例）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I’m fine</a:t>
            </a:r>
          </a:p>
          <a:p>
            <a:pPr>
              <a:buNone/>
            </a:pPr>
            <a:r>
              <a:rPr lang="en-US" altLang="ja-JP" dirty="0" smtClean="0"/>
              <a:t>I’m good</a:t>
            </a:r>
          </a:p>
          <a:p>
            <a:pPr>
              <a:buNone/>
            </a:pPr>
            <a:r>
              <a:rPr lang="en-US" altLang="ja-JP" dirty="0" smtClean="0"/>
              <a:t>No problem</a:t>
            </a:r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kumimoji="1"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3923928" y="2996952"/>
            <a:ext cx="4752528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/>
              <a:t>結局、伝えたい気持ちを自分の言葉で伝えることが１番良い方法ではないのだろうか</a:t>
            </a:r>
            <a:endParaRPr kumimoji="1"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☆文法訳読法☆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>
                <a:solidFill>
                  <a:srgbClr val="7030A0"/>
                </a:solidFill>
              </a:rPr>
              <a:t>『</a:t>
            </a:r>
            <a:r>
              <a:rPr lang="ja-JP" altLang="en-US" dirty="0" smtClean="0">
                <a:solidFill>
                  <a:srgbClr val="7030A0"/>
                </a:solidFill>
              </a:rPr>
              <a:t>日本人は文法と読解ばかりやっているから英語が話せない</a:t>
            </a:r>
            <a:r>
              <a:rPr lang="en-US" altLang="ja-JP" dirty="0" smtClean="0">
                <a:solidFill>
                  <a:srgbClr val="7030A0"/>
                </a:solidFill>
              </a:rPr>
              <a:t>』</a:t>
            </a:r>
            <a:r>
              <a:rPr lang="ja-JP" altLang="en-US" dirty="0" smtClean="0"/>
              <a:t>という批判を耳にします。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/>
          </a:p>
          <a:p>
            <a:pPr>
              <a:buNone/>
            </a:pPr>
            <a:r>
              <a:rPr lang="ja-JP" altLang="en-US" dirty="0" smtClean="0"/>
              <a:t>教師が日本語で文法事項を解説し、英語の文法を日本語に訳していくという昔ながらの教授法。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【</a:t>
            </a:r>
            <a:r>
              <a:rPr lang="ja-JP" altLang="en-US" dirty="0" smtClean="0">
                <a:solidFill>
                  <a:srgbClr val="FF0000"/>
                </a:solidFill>
              </a:rPr>
              <a:t>欠点</a:t>
            </a:r>
            <a:r>
              <a:rPr lang="en-US" altLang="ja-JP" dirty="0" smtClean="0">
                <a:solidFill>
                  <a:srgbClr val="FF0000"/>
                </a:solidFill>
              </a:rPr>
              <a:t>】</a:t>
            </a:r>
          </a:p>
          <a:p>
            <a:pPr>
              <a:buNone/>
            </a:pPr>
            <a:r>
              <a:rPr kumimoji="1" lang="ja-JP" altLang="en-US" dirty="0" smtClean="0"/>
              <a:t>外国語を読み書きする能力は身につくが、実際の会話力がつかない。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☆直接教授法☆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１９世紀末、</a:t>
            </a:r>
            <a:r>
              <a:rPr kumimoji="1" lang="ja-JP" altLang="en-US" dirty="0" smtClean="0">
                <a:solidFill>
                  <a:srgbClr val="FF0000"/>
                </a:solidFill>
              </a:rPr>
              <a:t>フランソワ・グアン</a:t>
            </a:r>
            <a:r>
              <a:rPr kumimoji="1" lang="ja-JP" altLang="en-US" dirty="0" smtClean="0"/>
              <a:t>というフランス人から生まれた教授法。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kumimoji="1" lang="ja-JP" altLang="en-US" dirty="0" smtClean="0"/>
              <a:t>文法を意識的に教えることはせず、</a:t>
            </a:r>
            <a:r>
              <a:rPr kumimoji="1" lang="ja-JP" altLang="en-US" dirty="0" smtClean="0">
                <a:solidFill>
                  <a:srgbClr val="FF0000"/>
                </a:solidFill>
              </a:rPr>
              <a:t>幼児が言葉を学ぶ過程をお手本にして</a:t>
            </a:r>
            <a:r>
              <a:rPr kumimoji="1" lang="ja-JP" altLang="en-US" dirty="0" smtClean="0"/>
              <a:t>、翻訳は一切行わず、外国語のみで授業を進める。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kumimoji="1" lang="ja-JP" altLang="en-US" dirty="0" smtClean="0"/>
              <a:t>この教授法は最近の英会話スクールで実践されているやり方に近い方法。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☆直接教授法の欠点☆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373216"/>
          </a:xfrm>
        </p:spPr>
        <p:txBody>
          <a:bodyPr/>
          <a:lstStyle/>
          <a:p>
            <a:pPr>
              <a:buNone/>
            </a:pPr>
            <a:r>
              <a:rPr kumimoji="1" lang="ja-JP" altLang="en-US" sz="2800" dirty="0" smtClean="0"/>
              <a:t>①学習者が頭の中で翻訳する可能性がある。</a:t>
            </a:r>
            <a:endParaRPr kumimoji="1"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②外国語のみだと、理解に手間がかかったり、誤解してしまうことがある。</a:t>
            </a: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③幼児が母語を学ぶ過程と学習者が外国語を学ぶ過程は、異なるものである。</a:t>
            </a: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④文法を明示的に教えた方が、逆に効率がいい場合もある。</a:t>
            </a:r>
            <a:endParaRPr lang="en-US" altLang="ja-JP" sz="2800" dirty="0" smtClean="0"/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558</Words>
  <Application>Microsoft Office PowerPoint</Application>
  <PresentationFormat>画面に合わせる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日本人と英語の関係</vt:lpstr>
      <vt:lpstr>☆きっかけ☆</vt:lpstr>
      <vt:lpstr>☆具体的な例☆</vt:lpstr>
      <vt:lpstr>スライド 4</vt:lpstr>
      <vt:lpstr>☆完璧な英語じゃなくていい☆</vt:lpstr>
      <vt:lpstr>スライド 6</vt:lpstr>
      <vt:lpstr>☆文法訳読法☆</vt:lpstr>
      <vt:lpstr>☆直接教授法☆</vt:lpstr>
      <vt:lpstr>☆直接教授法の欠点☆</vt:lpstr>
      <vt:lpstr>スライド 10</vt:lpstr>
      <vt:lpstr>スライド 11</vt:lpstr>
      <vt:lpstr>スライド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Stay in USA</dc:title>
  <dc:creator>minami</dc:creator>
  <cp:lastModifiedBy>minami</cp:lastModifiedBy>
  <cp:revision>10</cp:revision>
  <dcterms:created xsi:type="dcterms:W3CDTF">2010-10-31T06:41:47Z</dcterms:created>
  <dcterms:modified xsi:type="dcterms:W3CDTF">2010-10-31T08:21:35Z</dcterms:modified>
</cp:coreProperties>
</file>