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1DA1C-55FB-4607-A135-92C6AC7C420F}" type="datetimeFigureOut">
              <a:rPr kumimoji="1" lang="ja-JP" altLang="en-US" smtClean="0"/>
              <a:t>2010/11/1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38139-6A6A-494F-8EB8-4E5FFD3C2EE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38139-6A6A-494F-8EB8-4E5FFD3C2EE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38139-6A6A-494F-8EB8-4E5FFD3C2EEB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38139-6A6A-494F-8EB8-4E5FFD3C2EEB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38139-6A6A-494F-8EB8-4E5FFD3C2EEB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38139-6A6A-494F-8EB8-4E5FFD3C2EE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38139-6A6A-494F-8EB8-4E5FFD3C2EE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38139-6A6A-494F-8EB8-4E5FFD3C2EEB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38139-6A6A-494F-8EB8-4E5FFD3C2EEB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38139-6A6A-494F-8EB8-4E5FFD3C2EEB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38139-6A6A-494F-8EB8-4E5FFD3C2EEB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38139-6A6A-494F-8EB8-4E5FFD3C2EEB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38139-6A6A-494F-8EB8-4E5FFD3C2EEB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E32A-6A8B-4510-882B-A1FFC336EBF1}" type="datetimeFigureOut">
              <a:rPr kumimoji="1" lang="ja-JP" altLang="en-US" smtClean="0"/>
              <a:t>2010/11/1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E6E4F-1F23-4449-A6E7-2FDF46340E4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E32A-6A8B-4510-882B-A1FFC336EBF1}" type="datetimeFigureOut">
              <a:rPr kumimoji="1" lang="ja-JP" altLang="en-US" smtClean="0"/>
              <a:t>2010/11/1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E6E4F-1F23-4449-A6E7-2FDF46340E4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E32A-6A8B-4510-882B-A1FFC336EBF1}" type="datetimeFigureOut">
              <a:rPr kumimoji="1" lang="ja-JP" altLang="en-US" smtClean="0"/>
              <a:t>2010/11/1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E6E4F-1F23-4449-A6E7-2FDF46340E4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E32A-6A8B-4510-882B-A1FFC336EBF1}" type="datetimeFigureOut">
              <a:rPr kumimoji="1" lang="ja-JP" altLang="en-US" smtClean="0"/>
              <a:t>2010/11/1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E6E4F-1F23-4449-A6E7-2FDF46340E4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E32A-6A8B-4510-882B-A1FFC336EBF1}" type="datetimeFigureOut">
              <a:rPr kumimoji="1" lang="ja-JP" altLang="en-US" smtClean="0"/>
              <a:t>2010/11/1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E6E4F-1F23-4449-A6E7-2FDF46340E4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E32A-6A8B-4510-882B-A1FFC336EBF1}" type="datetimeFigureOut">
              <a:rPr kumimoji="1" lang="ja-JP" altLang="en-US" smtClean="0"/>
              <a:t>2010/11/1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E6E4F-1F23-4449-A6E7-2FDF46340E4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E32A-6A8B-4510-882B-A1FFC336EBF1}" type="datetimeFigureOut">
              <a:rPr kumimoji="1" lang="ja-JP" altLang="en-US" smtClean="0"/>
              <a:t>2010/11/1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E6E4F-1F23-4449-A6E7-2FDF46340E4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E32A-6A8B-4510-882B-A1FFC336EBF1}" type="datetimeFigureOut">
              <a:rPr kumimoji="1" lang="ja-JP" altLang="en-US" smtClean="0"/>
              <a:t>2010/11/1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E6E4F-1F23-4449-A6E7-2FDF46340E4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E32A-6A8B-4510-882B-A1FFC336EBF1}" type="datetimeFigureOut">
              <a:rPr kumimoji="1" lang="ja-JP" altLang="en-US" smtClean="0"/>
              <a:t>2010/11/1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E6E4F-1F23-4449-A6E7-2FDF46340E4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E32A-6A8B-4510-882B-A1FFC336EBF1}" type="datetimeFigureOut">
              <a:rPr kumimoji="1" lang="ja-JP" altLang="en-US" smtClean="0"/>
              <a:t>2010/11/1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E6E4F-1F23-4449-A6E7-2FDF46340E4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E32A-6A8B-4510-882B-A1FFC336EBF1}" type="datetimeFigureOut">
              <a:rPr kumimoji="1" lang="ja-JP" altLang="en-US" smtClean="0"/>
              <a:t>2010/11/1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E6E4F-1F23-4449-A6E7-2FDF46340E4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9E32A-6A8B-4510-882B-A1FFC336EBF1}" type="datetimeFigureOut">
              <a:rPr kumimoji="1" lang="ja-JP" altLang="en-US" smtClean="0"/>
              <a:t>2010/11/1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E6E4F-1F23-4449-A6E7-2FDF46340E4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ijin.co.jp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つなげる糸リサイクルプログラム</a:t>
            </a:r>
            <a:endParaRPr kumimoji="1" lang="ja-JP" altLang="en-US" dirty="0"/>
          </a:p>
        </p:txBody>
      </p:sp>
      <p:pic>
        <p:nvPicPr>
          <p:cNvPr id="1026" name="Picture 2" descr="C:\Users\go\AppData\Local\Microsoft\Windows\Temporary Internet Files\Content.IE5\XHFIK6EM\MC90043766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3645024"/>
            <a:ext cx="1755775" cy="1873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ユーザー→生産者→テイジン→生産者</a:t>
            </a:r>
            <a:endParaRPr kumimoji="1" lang="ja-JP" altLang="en-US" dirty="0"/>
          </a:p>
        </p:txBody>
      </p:sp>
      <p:pic>
        <p:nvPicPr>
          <p:cNvPr id="4" name="コンテンツ プレースホルダ 3" descr="eco-circle_image3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95736" y="1916832"/>
            <a:ext cx="4580934" cy="4525963"/>
          </a:xfrm>
        </p:spPr>
      </p:pic>
      <p:sp>
        <p:nvSpPr>
          <p:cNvPr id="6" name="フリーフォーム 5"/>
          <p:cNvSpPr/>
          <p:nvPr/>
        </p:nvSpPr>
        <p:spPr>
          <a:xfrm>
            <a:off x="1907704" y="1340768"/>
            <a:ext cx="5553800" cy="719680"/>
          </a:xfrm>
          <a:custGeom>
            <a:avLst/>
            <a:gdLst>
              <a:gd name="connsiteX0" fmla="*/ 5693664 w 5693664"/>
              <a:gd name="connsiteY0" fmla="*/ 97536 h 963168"/>
              <a:gd name="connsiteX1" fmla="*/ 5644896 w 5693664"/>
              <a:gd name="connsiteY1" fmla="*/ 207264 h 963168"/>
              <a:gd name="connsiteX2" fmla="*/ 5620512 w 5693664"/>
              <a:gd name="connsiteY2" fmla="*/ 243840 h 963168"/>
              <a:gd name="connsiteX3" fmla="*/ 5571744 w 5693664"/>
              <a:gd name="connsiteY3" fmla="*/ 341376 h 963168"/>
              <a:gd name="connsiteX4" fmla="*/ 5510784 w 5693664"/>
              <a:gd name="connsiteY4" fmla="*/ 414528 h 963168"/>
              <a:gd name="connsiteX5" fmla="*/ 5413248 w 5693664"/>
              <a:gd name="connsiteY5" fmla="*/ 499872 h 963168"/>
              <a:gd name="connsiteX6" fmla="*/ 5376672 w 5693664"/>
              <a:gd name="connsiteY6" fmla="*/ 536448 h 963168"/>
              <a:gd name="connsiteX7" fmla="*/ 5266944 w 5693664"/>
              <a:gd name="connsiteY7" fmla="*/ 585216 h 963168"/>
              <a:gd name="connsiteX8" fmla="*/ 5230368 w 5693664"/>
              <a:gd name="connsiteY8" fmla="*/ 621792 h 963168"/>
              <a:gd name="connsiteX9" fmla="*/ 5181600 w 5693664"/>
              <a:gd name="connsiteY9" fmla="*/ 633984 h 963168"/>
              <a:gd name="connsiteX10" fmla="*/ 5145024 w 5693664"/>
              <a:gd name="connsiteY10" fmla="*/ 646176 h 963168"/>
              <a:gd name="connsiteX11" fmla="*/ 5108448 w 5693664"/>
              <a:gd name="connsiteY11" fmla="*/ 670560 h 963168"/>
              <a:gd name="connsiteX12" fmla="*/ 4998720 w 5693664"/>
              <a:gd name="connsiteY12" fmla="*/ 707136 h 963168"/>
              <a:gd name="connsiteX13" fmla="*/ 4962144 w 5693664"/>
              <a:gd name="connsiteY13" fmla="*/ 719328 h 963168"/>
              <a:gd name="connsiteX14" fmla="*/ 4901184 w 5693664"/>
              <a:gd name="connsiteY14" fmla="*/ 731520 h 963168"/>
              <a:gd name="connsiteX15" fmla="*/ 4742688 w 5693664"/>
              <a:gd name="connsiteY15" fmla="*/ 768096 h 963168"/>
              <a:gd name="connsiteX16" fmla="*/ 4486656 w 5693664"/>
              <a:gd name="connsiteY16" fmla="*/ 804672 h 963168"/>
              <a:gd name="connsiteX17" fmla="*/ 3986784 w 5693664"/>
              <a:gd name="connsiteY17" fmla="*/ 816864 h 963168"/>
              <a:gd name="connsiteX18" fmla="*/ 3877056 w 5693664"/>
              <a:gd name="connsiteY18" fmla="*/ 829056 h 963168"/>
              <a:gd name="connsiteX19" fmla="*/ 3499104 w 5693664"/>
              <a:gd name="connsiteY19" fmla="*/ 853440 h 963168"/>
              <a:gd name="connsiteX20" fmla="*/ 3084576 w 5693664"/>
              <a:gd name="connsiteY20" fmla="*/ 890016 h 963168"/>
              <a:gd name="connsiteX21" fmla="*/ 2877312 w 5693664"/>
              <a:gd name="connsiteY21" fmla="*/ 914400 h 963168"/>
              <a:gd name="connsiteX22" fmla="*/ 2572512 w 5693664"/>
              <a:gd name="connsiteY22" fmla="*/ 926592 h 963168"/>
              <a:gd name="connsiteX23" fmla="*/ 2389632 w 5693664"/>
              <a:gd name="connsiteY23" fmla="*/ 950976 h 963168"/>
              <a:gd name="connsiteX24" fmla="*/ 2292096 w 5693664"/>
              <a:gd name="connsiteY24" fmla="*/ 963168 h 963168"/>
              <a:gd name="connsiteX25" fmla="*/ 2036064 w 5693664"/>
              <a:gd name="connsiteY25" fmla="*/ 950976 h 963168"/>
              <a:gd name="connsiteX26" fmla="*/ 1962912 w 5693664"/>
              <a:gd name="connsiteY26" fmla="*/ 938784 h 963168"/>
              <a:gd name="connsiteX27" fmla="*/ 1853184 w 5693664"/>
              <a:gd name="connsiteY27" fmla="*/ 926592 h 963168"/>
              <a:gd name="connsiteX28" fmla="*/ 1804416 w 5693664"/>
              <a:gd name="connsiteY28" fmla="*/ 914400 h 963168"/>
              <a:gd name="connsiteX29" fmla="*/ 1670304 w 5693664"/>
              <a:gd name="connsiteY29" fmla="*/ 890016 h 963168"/>
              <a:gd name="connsiteX30" fmla="*/ 1560576 w 5693664"/>
              <a:gd name="connsiteY30" fmla="*/ 853440 h 963168"/>
              <a:gd name="connsiteX31" fmla="*/ 1511808 w 5693664"/>
              <a:gd name="connsiteY31" fmla="*/ 829056 h 963168"/>
              <a:gd name="connsiteX32" fmla="*/ 1402080 w 5693664"/>
              <a:gd name="connsiteY32" fmla="*/ 804672 h 963168"/>
              <a:gd name="connsiteX33" fmla="*/ 1353312 w 5693664"/>
              <a:gd name="connsiteY33" fmla="*/ 780288 h 963168"/>
              <a:gd name="connsiteX34" fmla="*/ 1219200 w 5693664"/>
              <a:gd name="connsiteY34" fmla="*/ 731520 h 963168"/>
              <a:gd name="connsiteX35" fmla="*/ 1121664 w 5693664"/>
              <a:gd name="connsiteY35" fmla="*/ 707136 h 963168"/>
              <a:gd name="connsiteX36" fmla="*/ 999744 w 5693664"/>
              <a:gd name="connsiteY36" fmla="*/ 670560 h 963168"/>
              <a:gd name="connsiteX37" fmla="*/ 865632 w 5693664"/>
              <a:gd name="connsiteY37" fmla="*/ 646176 h 963168"/>
              <a:gd name="connsiteX38" fmla="*/ 816864 w 5693664"/>
              <a:gd name="connsiteY38" fmla="*/ 633984 h 963168"/>
              <a:gd name="connsiteX39" fmla="*/ 768096 w 5693664"/>
              <a:gd name="connsiteY39" fmla="*/ 609600 h 963168"/>
              <a:gd name="connsiteX40" fmla="*/ 707136 w 5693664"/>
              <a:gd name="connsiteY40" fmla="*/ 597408 h 963168"/>
              <a:gd name="connsiteX41" fmla="*/ 658368 w 5693664"/>
              <a:gd name="connsiteY41" fmla="*/ 585216 h 963168"/>
              <a:gd name="connsiteX42" fmla="*/ 585216 w 5693664"/>
              <a:gd name="connsiteY42" fmla="*/ 560832 h 963168"/>
              <a:gd name="connsiteX43" fmla="*/ 548640 w 5693664"/>
              <a:gd name="connsiteY43" fmla="*/ 548640 h 963168"/>
              <a:gd name="connsiteX44" fmla="*/ 475488 w 5693664"/>
              <a:gd name="connsiteY44" fmla="*/ 524256 h 963168"/>
              <a:gd name="connsiteX45" fmla="*/ 438912 w 5693664"/>
              <a:gd name="connsiteY45" fmla="*/ 512064 h 963168"/>
              <a:gd name="connsiteX46" fmla="*/ 402336 w 5693664"/>
              <a:gd name="connsiteY46" fmla="*/ 487680 h 963168"/>
              <a:gd name="connsiteX47" fmla="*/ 341376 w 5693664"/>
              <a:gd name="connsiteY47" fmla="*/ 426720 h 963168"/>
              <a:gd name="connsiteX48" fmla="*/ 304800 w 5693664"/>
              <a:gd name="connsiteY48" fmla="*/ 390144 h 963168"/>
              <a:gd name="connsiteX49" fmla="*/ 182880 w 5693664"/>
              <a:gd name="connsiteY49" fmla="*/ 304800 h 963168"/>
              <a:gd name="connsiteX50" fmla="*/ 97536 w 5693664"/>
              <a:gd name="connsiteY50" fmla="*/ 195072 h 963168"/>
              <a:gd name="connsiteX51" fmla="*/ 48768 w 5693664"/>
              <a:gd name="connsiteY51" fmla="*/ 85344 h 963168"/>
              <a:gd name="connsiteX52" fmla="*/ 36576 w 5693664"/>
              <a:gd name="connsiteY52" fmla="*/ 36576 h 963168"/>
              <a:gd name="connsiteX53" fmla="*/ 0 w 5693664"/>
              <a:gd name="connsiteY53" fmla="*/ 0 h 963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5693664" h="963168">
                <a:moveTo>
                  <a:pt x="5693664" y="97536"/>
                </a:moveTo>
                <a:cubicBezTo>
                  <a:pt x="5676246" y="141081"/>
                  <a:pt x="5667677" y="167397"/>
                  <a:pt x="5644896" y="207264"/>
                </a:cubicBezTo>
                <a:cubicBezTo>
                  <a:pt x="5637626" y="219986"/>
                  <a:pt x="5628640" y="231648"/>
                  <a:pt x="5620512" y="243840"/>
                </a:cubicBezTo>
                <a:cubicBezTo>
                  <a:pt x="5599119" y="329411"/>
                  <a:pt x="5623555" y="258479"/>
                  <a:pt x="5571744" y="341376"/>
                </a:cubicBezTo>
                <a:cubicBezTo>
                  <a:pt x="5527548" y="412089"/>
                  <a:pt x="5573172" y="372936"/>
                  <a:pt x="5510784" y="414528"/>
                </a:cubicBezTo>
                <a:cubicBezTo>
                  <a:pt x="5463579" y="485335"/>
                  <a:pt x="5511722" y="423281"/>
                  <a:pt x="5413248" y="499872"/>
                </a:cubicBezTo>
                <a:cubicBezTo>
                  <a:pt x="5399638" y="510458"/>
                  <a:pt x="5391018" y="526884"/>
                  <a:pt x="5376672" y="536448"/>
                </a:cubicBezTo>
                <a:cubicBezTo>
                  <a:pt x="5334349" y="564664"/>
                  <a:pt x="5309432" y="571053"/>
                  <a:pt x="5266944" y="585216"/>
                </a:cubicBezTo>
                <a:cubicBezTo>
                  <a:pt x="5254752" y="597408"/>
                  <a:pt x="5245338" y="613238"/>
                  <a:pt x="5230368" y="621792"/>
                </a:cubicBezTo>
                <a:cubicBezTo>
                  <a:pt x="5215819" y="630105"/>
                  <a:pt x="5197712" y="629381"/>
                  <a:pt x="5181600" y="633984"/>
                </a:cubicBezTo>
                <a:cubicBezTo>
                  <a:pt x="5169243" y="637515"/>
                  <a:pt x="5156519" y="640429"/>
                  <a:pt x="5145024" y="646176"/>
                </a:cubicBezTo>
                <a:cubicBezTo>
                  <a:pt x="5131918" y="652729"/>
                  <a:pt x="5121974" y="664924"/>
                  <a:pt x="5108448" y="670560"/>
                </a:cubicBezTo>
                <a:cubicBezTo>
                  <a:pt x="5072859" y="685389"/>
                  <a:pt x="5035296" y="694944"/>
                  <a:pt x="4998720" y="707136"/>
                </a:cubicBezTo>
                <a:cubicBezTo>
                  <a:pt x="4986528" y="711200"/>
                  <a:pt x="4974746" y="716808"/>
                  <a:pt x="4962144" y="719328"/>
                </a:cubicBezTo>
                <a:lnTo>
                  <a:pt x="4901184" y="731520"/>
                </a:lnTo>
                <a:cubicBezTo>
                  <a:pt x="4813890" y="775167"/>
                  <a:pt x="4881839" y="748217"/>
                  <a:pt x="4742688" y="768096"/>
                </a:cubicBezTo>
                <a:cubicBezTo>
                  <a:pt x="4614983" y="786340"/>
                  <a:pt x="4710158" y="799221"/>
                  <a:pt x="4486656" y="804672"/>
                </a:cubicBezTo>
                <a:lnTo>
                  <a:pt x="3986784" y="816864"/>
                </a:lnTo>
                <a:cubicBezTo>
                  <a:pt x="3950208" y="820928"/>
                  <a:pt x="3913754" y="826304"/>
                  <a:pt x="3877056" y="829056"/>
                </a:cubicBezTo>
                <a:cubicBezTo>
                  <a:pt x="3751164" y="838498"/>
                  <a:pt x="3624656" y="840224"/>
                  <a:pt x="3499104" y="853440"/>
                </a:cubicBezTo>
                <a:cubicBezTo>
                  <a:pt x="2839988" y="922821"/>
                  <a:pt x="3633482" y="842285"/>
                  <a:pt x="3084576" y="890016"/>
                </a:cubicBezTo>
                <a:cubicBezTo>
                  <a:pt x="3004706" y="896961"/>
                  <a:pt x="2958748" y="909610"/>
                  <a:pt x="2877312" y="914400"/>
                </a:cubicBezTo>
                <a:cubicBezTo>
                  <a:pt x="2775806" y="920371"/>
                  <a:pt x="2674112" y="922528"/>
                  <a:pt x="2572512" y="926592"/>
                </a:cubicBezTo>
                <a:cubicBezTo>
                  <a:pt x="2486526" y="955254"/>
                  <a:pt x="2560108" y="933928"/>
                  <a:pt x="2389632" y="950976"/>
                </a:cubicBezTo>
                <a:cubicBezTo>
                  <a:pt x="2357030" y="954236"/>
                  <a:pt x="2324608" y="959104"/>
                  <a:pt x="2292096" y="963168"/>
                </a:cubicBezTo>
                <a:cubicBezTo>
                  <a:pt x="2206752" y="959104"/>
                  <a:pt x="2121271" y="957288"/>
                  <a:pt x="2036064" y="950976"/>
                </a:cubicBezTo>
                <a:cubicBezTo>
                  <a:pt x="2011411" y="949150"/>
                  <a:pt x="1987415" y="942051"/>
                  <a:pt x="1962912" y="938784"/>
                </a:cubicBezTo>
                <a:cubicBezTo>
                  <a:pt x="1926434" y="933920"/>
                  <a:pt x="1889760" y="930656"/>
                  <a:pt x="1853184" y="926592"/>
                </a:cubicBezTo>
                <a:cubicBezTo>
                  <a:pt x="1836928" y="922528"/>
                  <a:pt x="1820902" y="917397"/>
                  <a:pt x="1804416" y="914400"/>
                </a:cubicBezTo>
                <a:cubicBezTo>
                  <a:pt x="1766981" y="907594"/>
                  <a:pt x="1709343" y="904656"/>
                  <a:pt x="1670304" y="890016"/>
                </a:cubicBezTo>
                <a:cubicBezTo>
                  <a:pt x="1554928" y="846750"/>
                  <a:pt x="1694170" y="880159"/>
                  <a:pt x="1560576" y="853440"/>
                </a:cubicBezTo>
                <a:cubicBezTo>
                  <a:pt x="1544320" y="845312"/>
                  <a:pt x="1529050" y="834803"/>
                  <a:pt x="1511808" y="829056"/>
                </a:cubicBezTo>
                <a:cubicBezTo>
                  <a:pt x="1442286" y="805882"/>
                  <a:pt x="1464589" y="828113"/>
                  <a:pt x="1402080" y="804672"/>
                </a:cubicBezTo>
                <a:cubicBezTo>
                  <a:pt x="1385062" y="798290"/>
                  <a:pt x="1369920" y="787669"/>
                  <a:pt x="1353312" y="780288"/>
                </a:cubicBezTo>
                <a:cubicBezTo>
                  <a:pt x="1316228" y="763806"/>
                  <a:pt x="1257046" y="742333"/>
                  <a:pt x="1219200" y="731520"/>
                </a:cubicBezTo>
                <a:cubicBezTo>
                  <a:pt x="1186977" y="722313"/>
                  <a:pt x="1153457" y="717734"/>
                  <a:pt x="1121664" y="707136"/>
                </a:cubicBezTo>
                <a:cubicBezTo>
                  <a:pt x="1060880" y="686875"/>
                  <a:pt x="1055022" y="682844"/>
                  <a:pt x="999744" y="670560"/>
                </a:cubicBezTo>
                <a:cubicBezTo>
                  <a:pt x="882060" y="644408"/>
                  <a:pt x="997975" y="672645"/>
                  <a:pt x="865632" y="646176"/>
                </a:cubicBezTo>
                <a:cubicBezTo>
                  <a:pt x="849201" y="642890"/>
                  <a:pt x="832553" y="639868"/>
                  <a:pt x="816864" y="633984"/>
                </a:cubicBezTo>
                <a:cubicBezTo>
                  <a:pt x="799846" y="627602"/>
                  <a:pt x="785338" y="615347"/>
                  <a:pt x="768096" y="609600"/>
                </a:cubicBezTo>
                <a:cubicBezTo>
                  <a:pt x="748437" y="603047"/>
                  <a:pt x="727365" y="601903"/>
                  <a:pt x="707136" y="597408"/>
                </a:cubicBezTo>
                <a:cubicBezTo>
                  <a:pt x="690779" y="593773"/>
                  <a:pt x="674418" y="590031"/>
                  <a:pt x="658368" y="585216"/>
                </a:cubicBezTo>
                <a:cubicBezTo>
                  <a:pt x="633749" y="577830"/>
                  <a:pt x="609600" y="568960"/>
                  <a:pt x="585216" y="560832"/>
                </a:cubicBezTo>
                <a:lnTo>
                  <a:pt x="548640" y="548640"/>
                </a:lnTo>
                <a:lnTo>
                  <a:pt x="475488" y="524256"/>
                </a:lnTo>
                <a:cubicBezTo>
                  <a:pt x="463296" y="520192"/>
                  <a:pt x="449605" y="519193"/>
                  <a:pt x="438912" y="512064"/>
                </a:cubicBezTo>
                <a:lnTo>
                  <a:pt x="402336" y="487680"/>
                </a:lnTo>
                <a:cubicBezTo>
                  <a:pt x="357632" y="420624"/>
                  <a:pt x="402336" y="477520"/>
                  <a:pt x="341376" y="426720"/>
                </a:cubicBezTo>
                <a:cubicBezTo>
                  <a:pt x="328130" y="415682"/>
                  <a:pt x="318410" y="400730"/>
                  <a:pt x="304800" y="390144"/>
                </a:cubicBezTo>
                <a:cubicBezTo>
                  <a:pt x="229256" y="331387"/>
                  <a:pt x="245028" y="358070"/>
                  <a:pt x="182880" y="304800"/>
                </a:cubicBezTo>
                <a:cubicBezTo>
                  <a:pt x="138315" y="266601"/>
                  <a:pt x="134226" y="250107"/>
                  <a:pt x="97536" y="195072"/>
                </a:cubicBezTo>
                <a:cubicBezTo>
                  <a:pt x="65512" y="147035"/>
                  <a:pt x="66179" y="154986"/>
                  <a:pt x="48768" y="85344"/>
                </a:cubicBezTo>
                <a:cubicBezTo>
                  <a:pt x="44704" y="69088"/>
                  <a:pt x="44889" y="51125"/>
                  <a:pt x="36576" y="36576"/>
                </a:cubicBezTo>
                <a:cubicBezTo>
                  <a:pt x="28022" y="21606"/>
                  <a:pt x="0" y="0"/>
                  <a:pt x="0" y="0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/>
          <p:cNvSpPr/>
          <p:nvPr/>
        </p:nvSpPr>
        <p:spPr>
          <a:xfrm>
            <a:off x="1719072" y="1109472"/>
            <a:ext cx="438912" cy="381333"/>
          </a:xfrm>
          <a:custGeom>
            <a:avLst/>
            <a:gdLst>
              <a:gd name="connsiteX0" fmla="*/ 85344 w 438912"/>
              <a:gd name="connsiteY0" fmla="*/ 0 h 381333"/>
              <a:gd name="connsiteX1" fmla="*/ 60960 w 438912"/>
              <a:gd name="connsiteY1" fmla="*/ 73152 h 381333"/>
              <a:gd name="connsiteX2" fmla="*/ 48768 w 438912"/>
              <a:gd name="connsiteY2" fmla="*/ 109728 h 381333"/>
              <a:gd name="connsiteX3" fmla="*/ 12192 w 438912"/>
              <a:gd name="connsiteY3" fmla="*/ 316992 h 381333"/>
              <a:gd name="connsiteX4" fmla="*/ 0 w 438912"/>
              <a:gd name="connsiteY4" fmla="*/ 353568 h 381333"/>
              <a:gd name="connsiteX5" fmla="*/ 12192 w 438912"/>
              <a:gd name="connsiteY5" fmla="*/ 195072 h 381333"/>
              <a:gd name="connsiteX6" fmla="*/ 36576 w 438912"/>
              <a:gd name="connsiteY6" fmla="*/ 121920 h 381333"/>
              <a:gd name="connsiteX7" fmla="*/ 48768 w 438912"/>
              <a:gd name="connsiteY7" fmla="*/ 85344 h 381333"/>
              <a:gd name="connsiteX8" fmla="*/ 97536 w 438912"/>
              <a:gd name="connsiteY8" fmla="*/ 0 h 381333"/>
              <a:gd name="connsiteX9" fmla="*/ 134112 w 438912"/>
              <a:gd name="connsiteY9" fmla="*/ 24384 h 381333"/>
              <a:gd name="connsiteX10" fmla="*/ 341376 w 438912"/>
              <a:gd name="connsiteY10" fmla="*/ 60960 h 381333"/>
              <a:gd name="connsiteX11" fmla="*/ 414528 w 438912"/>
              <a:gd name="connsiteY11" fmla="*/ 85344 h 381333"/>
              <a:gd name="connsiteX12" fmla="*/ 304800 w 438912"/>
              <a:gd name="connsiteY12" fmla="*/ 146304 h 381333"/>
              <a:gd name="connsiteX13" fmla="*/ 268224 w 438912"/>
              <a:gd name="connsiteY13" fmla="*/ 182880 h 381333"/>
              <a:gd name="connsiteX14" fmla="*/ 219456 w 438912"/>
              <a:gd name="connsiteY14" fmla="*/ 207264 h 381333"/>
              <a:gd name="connsiteX15" fmla="*/ 146304 w 438912"/>
              <a:gd name="connsiteY15" fmla="*/ 256032 h 381333"/>
              <a:gd name="connsiteX16" fmla="*/ 109728 w 438912"/>
              <a:gd name="connsiteY16" fmla="*/ 280416 h 381333"/>
              <a:gd name="connsiteX17" fmla="*/ 36576 w 438912"/>
              <a:gd name="connsiteY17" fmla="*/ 341376 h 381333"/>
              <a:gd name="connsiteX18" fmla="*/ 0 w 438912"/>
              <a:gd name="connsiteY18" fmla="*/ 377952 h 381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38912" h="381333">
                <a:moveTo>
                  <a:pt x="85344" y="0"/>
                </a:moveTo>
                <a:lnTo>
                  <a:pt x="60960" y="73152"/>
                </a:lnTo>
                <a:lnTo>
                  <a:pt x="48768" y="109728"/>
                </a:lnTo>
                <a:cubicBezTo>
                  <a:pt x="41122" y="163248"/>
                  <a:pt x="27202" y="271962"/>
                  <a:pt x="12192" y="316992"/>
                </a:cubicBezTo>
                <a:lnTo>
                  <a:pt x="0" y="353568"/>
                </a:lnTo>
                <a:cubicBezTo>
                  <a:pt x="4064" y="300736"/>
                  <a:pt x="3928" y="247412"/>
                  <a:pt x="12192" y="195072"/>
                </a:cubicBezTo>
                <a:cubicBezTo>
                  <a:pt x="16201" y="169684"/>
                  <a:pt x="28448" y="146304"/>
                  <a:pt x="36576" y="121920"/>
                </a:cubicBezTo>
                <a:cubicBezTo>
                  <a:pt x="40640" y="109728"/>
                  <a:pt x="41639" y="96037"/>
                  <a:pt x="48768" y="85344"/>
                </a:cubicBezTo>
                <a:cubicBezTo>
                  <a:pt x="83234" y="33646"/>
                  <a:pt x="66599" y="61874"/>
                  <a:pt x="97536" y="0"/>
                </a:cubicBezTo>
                <a:cubicBezTo>
                  <a:pt x="109728" y="8128"/>
                  <a:pt x="120722" y="18433"/>
                  <a:pt x="134112" y="24384"/>
                </a:cubicBezTo>
                <a:cubicBezTo>
                  <a:pt x="213474" y="59656"/>
                  <a:pt x="245192" y="52216"/>
                  <a:pt x="341376" y="60960"/>
                </a:cubicBezTo>
                <a:cubicBezTo>
                  <a:pt x="365760" y="69088"/>
                  <a:pt x="438912" y="77216"/>
                  <a:pt x="414528" y="85344"/>
                </a:cubicBezTo>
                <a:cubicBezTo>
                  <a:pt x="368534" y="100675"/>
                  <a:pt x="346723" y="104381"/>
                  <a:pt x="304800" y="146304"/>
                </a:cubicBezTo>
                <a:cubicBezTo>
                  <a:pt x="292608" y="158496"/>
                  <a:pt x="282254" y="172858"/>
                  <a:pt x="268224" y="182880"/>
                </a:cubicBezTo>
                <a:cubicBezTo>
                  <a:pt x="253435" y="193444"/>
                  <a:pt x="235041" y="197913"/>
                  <a:pt x="219456" y="207264"/>
                </a:cubicBezTo>
                <a:cubicBezTo>
                  <a:pt x="194326" y="222342"/>
                  <a:pt x="170688" y="239776"/>
                  <a:pt x="146304" y="256032"/>
                </a:cubicBezTo>
                <a:cubicBezTo>
                  <a:pt x="134112" y="264160"/>
                  <a:pt x="120089" y="270055"/>
                  <a:pt x="109728" y="280416"/>
                </a:cubicBezTo>
                <a:cubicBezTo>
                  <a:pt x="62791" y="327353"/>
                  <a:pt x="87498" y="307428"/>
                  <a:pt x="36576" y="341376"/>
                </a:cubicBezTo>
                <a:cubicBezTo>
                  <a:pt x="9938" y="381333"/>
                  <a:pt x="26845" y="377952"/>
                  <a:pt x="0" y="377952"/>
                </a:cubicBezTo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以下参考文献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hlinkClick r:id="rId3"/>
              </a:rPr>
              <a:t>http://www.teijin.co.jp</a:t>
            </a:r>
            <a:r>
              <a:rPr lang="en-US" altLang="ja-JP" dirty="0" smtClean="0">
                <a:hlinkClick r:id="rId3"/>
              </a:rPr>
              <a:t>/</a:t>
            </a:r>
            <a:endParaRPr lang="en-US" altLang="ja-JP" dirty="0" smtClean="0"/>
          </a:p>
          <a:p>
            <a:r>
              <a:rPr lang="en-US" altLang="ja-JP" dirty="0"/>
              <a:t>http://www.patagonia.com/jp/home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おわり</a:t>
            </a:r>
            <a:endParaRPr kumimoji="1" lang="ja-JP" altLang="en-US" dirty="0"/>
          </a:p>
        </p:txBody>
      </p:sp>
      <p:pic>
        <p:nvPicPr>
          <p:cNvPr id="4" name="コンテンツ プレースホルダ 3" descr="top1_homepage_10131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920081"/>
            <a:ext cx="8229600" cy="3886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こんな感じ</a:t>
            </a:r>
            <a:endParaRPr kumimoji="1" lang="ja-JP" altLang="en-US" dirty="0"/>
          </a:p>
        </p:txBody>
      </p:sp>
      <p:pic>
        <p:nvPicPr>
          <p:cNvPr id="4" name="コンテンツ プレースホルダ 3" descr="44421_616_CL7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7544" y="1772816"/>
            <a:ext cx="4176464" cy="4176464"/>
          </a:xfrm>
        </p:spPr>
      </p:pic>
      <p:pic>
        <p:nvPicPr>
          <p:cNvPr id="3074" name="Picture 2" descr="Patagonia Women's Capilene® 3 Midweight Cre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1772816"/>
            <a:ext cx="4077072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運動量が大きく、発汗量も多いスポーツ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b="1" dirty="0" smtClean="0"/>
              <a:t>ランニング</a:t>
            </a:r>
            <a:endParaRPr lang="en-US" altLang="ja-JP" b="1" dirty="0" smtClean="0"/>
          </a:p>
          <a:p>
            <a:r>
              <a:rPr lang="ja-JP" altLang="en-US" b="1" dirty="0" smtClean="0"/>
              <a:t>自転車</a:t>
            </a:r>
            <a:endParaRPr lang="en-US" altLang="ja-JP" b="1" dirty="0" smtClean="0"/>
          </a:p>
          <a:p>
            <a:r>
              <a:rPr lang="ja-JP" altLang="en-US" b="1" dirty="0" smtClean="0"/>
              <a:t>登山</a:t>
            </a:r>
            <a:endParaRPr lang="en-US" altLang="ja-JP" b="1" dirty="0" smtClean="0"/>
          </a:p>
          <a:p>
            <a:r>
              <a:rPr lang="ja-JP" altLang="en-US" b="1" dirty="0" smtClean="0"/>
              <a:t>バックカントリースキー</a:t>
            </a:r>
            <a:endParaRPr lang="en-US" altLang="ja-JP" b="1" dirty="0" smtClean="0"/>
          </a:p>
          <a:p>
            <a:r>
              <a:rPr lang="ja-JP" altLang="en-US" b="1" dirty="0" smtClean="0"/>
              <a:t>スノーボード</a:t>
            </a:r>
            <a:endParaRPr lang="en-US" altLang="ja-JP" b="1" dirty="0" smtClean="0"/>
          </a:p>
          <a:p>
            <a:r>
              <a:rPr kumimoji="1" lang="en-US" altLang="ja-JP" b="1" dirty="0" smtClean="0"/>
              <a:t>Etc</a:t>
            </a:r>
            <a:r>
              <a:rPr kumimoji="1" lang="ja-JP" altLang="en-US" b="1" dirty="0" err="1" smtClean="0"/>
              <a:t>です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こんな感じに</a:t>
            </a:r>
            <a:r>
              <a:rPr lang="ja-JP" altLang="en-US" dirty="0" smtClean="0"/>
              <a:t>置いてあり</a:t>
            </a:r>
            <a:r>
              <a:rPr kumimoji="1" lang="ja-JP" altLang="en-US" dirty="0" smtClean="0"/>
              <a:t>ます。</a:t>
            </a:r>
            <a:endParaRPr kumimoji="1" lang="ja-JP" altLang="en-US" dirty="0"/>
          </a:p>
        </p:txBody>
      </p:sp>
      <p:pic>
        <p:nvPicPr>
          <p:cNvPr id="4" name="コンテンツ プレースホルダ 3" descr="P100073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47664" y="1628800"/>
            <a:ext cx="6034617" cy="4525963"/>
          </a:xfrm>
        </p:spPr>
      </p:pic>
      <p:sp>
        <p:nvSpPr>
          <p:cNvPr id="6" name="テキスト ボックス 5"/>
          <p:cNvSpPr txBox="1"/>
          <p:nvPr/>
        </p:nvSpPr>
        <p:spPr>
          <a:xfrm>
            <a:off x="1907704" y="3284984"/>
            <a:ext cx="461665" cy="1368152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kumimoji="1" lang="ja-JP" altLang="en-US" dirty="0" smtClean="0"/>
              <a:t>回収ボックス</a:t>
            </a:r>
            <a:endParaRPr kumimoji="1" lang="ja-JP" altLang="en-US" dirty="0"/>
          </a:p>
        </p:txBody>
      </p:sp>
      <p:sp>
        <p:nvSpPr>
          <p:cNvPr id="7" name="右矢印 6"/>
          <p:cNvSpPr/>
          <p:nvPr/>
        </p:nvSpPr>
        <p:spPr>
          <a:xfrm>
            <a:off x="2483768" y="3861048"/>
            <a:ext cx="144016" cy="7200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「つなげる糸」ロゴ</a:t>
            </a:r>
            <a:endParaRPr kumimoji="1" lang="ja-JP" altLang="en-US" dirty="0"/>
          </a:p>
        </p:txBody>
      </p:sp>
      <p:pic>
        <p:nvPicPr>
          <p:cNvPr id="4" name="コンテンツ プレースホルダ 3" descr="gen6_commonthreads_icon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03848" y="1988840"/>
            <a:ext cx="2808312" cy="28083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リサイクル可能な製品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ja-JP" altLang="en-US" dirty="0" smtClean="0"/>
              <a:t>ポリエステル</a:t>
            </a:r>
            <a:r>
              <a:rPr lang="en-US" altLang="ja-JP" dirty="0" smtClean="0"/>
              <a:t>95</a:t>
            </a:r>
            <a:r>
              <a:rPr lang="ja-JP" altLang="en-US" dirty="0" smtClean="0"/>
              <a:t>％以上を使用した、パタゴニア製のフリース製品 （シンチラ、レギュレーター・ インサレーションを含む） </a:t>
            </a:r>
          </a:p>
          <a:p>
            <a:r>
              <a:rPr lang="ja-JP" altLang="en-US" dirty="0" smtClean="0"/>
              <a:t>ポリエステル</a:t>
            </a:r>
            <a:r>
              <a:rPr lang="en-US" altLang="ja-JP" dirty="0" smtClean="0"/>
              <a:t>95</a:t>
            </a:r>
            <a:r>
              <a:rPr lang="ja-JP" altLang="en-US" dirty="0" smtClean="0"/>
              <a:t>％以上を使用した、他社製ポーラテック・ フリース </a:t>
            </a:r>
          </a:p>
          <a:p>
            <a:r>
              <a:rPr lang="ja-JP" altLang="en-US" dirty="0" smtClean="0"/>
              <a:t>パタゴニアのキャプリーン・ベースレイヤー製品 </a:t>
            </a:r>
          </a:p>
          <a:p>
            <a:r>
              <a:rPr lang="ja-JP" altLang="en-US" dirty="0" smtClean="0"/>
              <a:t>パタゴニアのメリノウール･ベースレイヤー製品 </a:t>
            </a:r>
          </a:p>
          <a:p>
            <a:r>
              <a:rPr lang="ja-JP" altLang="en-US" dirty="0" smtClean="0"/>
              <a:t>パタゴニアのコットン</a:t>
            </a:r>
            <a:r>
              <a:rPr lang="en-US" altLang="ja-JP" dirty="0" smtClean="0"/>
              <a:t>100</a:t>
            </a:r>
            <a:r>
              <a:rPr lang="ja-JP" altLang="en-US" dirty="0" smtClean="0"/>
              <a:t>％製</a:t>
            </a:r>
            <a:r>
              <a:rPr lang="en-US" altLang="ja-JP" dirty="0" smtClean="0"/>
              <a:t>T</a:t>
            </a:r>
            <a:r>
              <a:rPr lang="ja-JP" altLang="en-US" dirty="0" smtClean="0"/>
              <a:t>シャツ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どのようにしてリサイクルされるか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ja-JP" altLang="en-US" dirty="0"/>
              <a:t>はじめ</a:t>
            </a:r>
            <a:r>
              <a:rPr lang="ja-JP" altLang="en-US" dirty="0" smtClean="0"/>
              <a:t>に、回収した製品を小さく裁断します。</a:t>
            </a:r>
            <a:endParaRPr lang="en-US" altLang="ja-JP" dirty="0" smtClean="0"/>
          </a:p>
          <a:p>
            <a:r>
              <a:rPr lang="ja-JP" altLang="en-US" dirty="0" smtClean="0"/>
              <a:t>そして、素材をさらに細かな粒状にします。 </a:t>
            </a:r>
          </a:p>
          <a:p>
            <a:r>
              <a:rPr lang="ja-JP" altLang="en-US" dirty="0"/>
              <a:t>次に</a:t>
            </a:r>
            <a:r>
              <a:rPr lang="ja-JP" altLang="en-US" dirty="0" smtClean="0"/>
              <a:t>粒状の繊維を分子レベルまで分解した後に精製し、ポリエステルの原料を作ります。同時にジッパーやボタンも取り除かれます。 </a:t>
            </a:r>
          </a:p>
          <a:p>
            <a:r>
              <a:rPr lang="ja-JP" altLang="en-US" dirty="0"/>
              <a:t>ここで</a:t>
            </a:r>
            <a:r>
              <a:rPr lang="ja-JP" altLang="en-US" dirty="0" smtClean="0"/>
              <a:t>ポリエステルの原料を重合して、ポリエステルのチップに変えます。 </a:t>
            </a:r>
          </a:p>
          <a:p>
            <a:r>
              <a:rPr lang="ja-JP" altLang="en-US" dirty="0" smtClean="0"/>
              <a:t>そのあとに、ポリエステルのチップを溶かして、繊維を作ります。 </a:t>
            </a:r>
          </a:p>
          <a:p>
            <a:r>
              <a:rPr lang="ja-JP" altLang="en-US" dirty="0" smtClean="0"/>
              <a:t>そして、出来た繊維を使って新たなポリエステル素材を作り出します。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たぶんロゴは知ってるはず</a:t>
            </a:r>
            <a:endParaRPr kumimoji="1" lang="ja-JP" altLang="en-US" dirty="0"/>
          </a:p>
        </p:txBody>
      </p:sp>
      <p:pic>
        <p:nvPicPr>
          <p:cNvPr id="4" name="コンテンツ プレースホルダ 3" descr="Teijin%20Real%20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66950" y="2834481"/>
            <a:ext cx="4610100" cy="2057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/>
          <a:lstStyle/>
          <a:p>
            <a:r>
              <a:rPr kumimoji="1" lang="ja-JP" altLang="en-US" dirty="0" smtClean="0"/>
              <a:t>帝人の開発した</a:t>
            </a:r>
            <a:r>
              <a:rPr kumimoji="1" lang="en-US" altLang="ja-JP" dirty="0" smtClean="0"/>
              <a:t>ECO CIRCLE </a:t>
            </a:r>
            <a:r>
              <a:rPr kumimoji="1" lang="ja-JP" altLang="en-US" dirty="0" smtClean="0"/>
              <a:t>　　　完全循環型リサイクルシステム</a:t>
            </a:r>
            <a:endParaRPr kumimoji="1" lang="ja-JP" altLang="en-US" dirty="0"/>
          </a:p>
        </p:txBody>
      </p:sp>
      <p:pic>
        <p:nvPicPr>
          <p:cNvPr id="4" name="コンテンツ プレースホルダ 3" descr="ecocircle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55776" y="2636912"/>
            <a:ext cx="3531108" cy="211235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ユーザー定義 2">
      <a:dk1>
        <a:sysClr val="windowText" lastClr="000000"/>
      </a:dk1>
      <a:lt1>
        <a:sysClr val="window" lastClr="FFFFFF"/>
      </a:lt1>
      <a:dk2>
        <a:srgbClr val="93D47E"/>
      </a:dk2>
      <a:lt2>
        <a:srgbClr val="DBF5F9"/>
      </a:lt2>
      <a:accent1>
        <a:srgbClr val="A5C249"/>
      </a:accent1>
      <a:accent2>
        <a:srgbClr val="7E9532"/>
      </a:accent2>
      <a:accent3>
        <a:srgbClr val="FFF654"/>
      </a:accent3>
      <a:accent4>
        <a:srgbClr val="7E9532"/>
      </a:accent4>
      <a:accent5>
        <a:srgbClr val="54A838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エコロジー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</TotalTime>
  <Words>231</Words>
  <Application>Microsoft Office PowerPoint</Application>
  <PresentationFormat>画面に合わせる (4:3)</PresentationFormat>
  <Paragraphs>44</Paragraphs>
  <Slides>12</Slides>
  <Notes>12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テーマ</vt:lpstr>
      <vt:lpstr>つなげる糸リサイクルプログラム</vt:lpstr>
      <vt:lpstr>こんな感じ</vt:lpstr>
      <vt:lpstr>運動量が大きく、発汗量も多いスポーツ</vt:lpstr>
      <vt:lpstr>こんな感じに置いてあります。</vt:lpstr>
      <vt:lpstr>「つなげる糸」ロゴ</vt:lpstr>
      <vt:lpstr>リサイクル可能な製品</vt:lpstr>
      <vt:lpstr>どのようにしてリサイクルされるか</vt:lpstr>
      <vt:lpstr>たぶんロゴは知ってるはず</vt:lpstr>
      <vt:lpstr>帝人の開発したECO CIRCLE 　　　完全循環型リサイクルシステム</vt:lpstr>
      <vt:lpstr>ユーザー→生産者→テイジン→生産者</vt:lpstr>
      <vt:lpstr>以下参考文献</vt:lpstr>
      <vt:lpstr>おわり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つなげる糸リサイクルプログラム</dc:title>
  <dc:creator>go</dc:creator>
  <cp:lastModifiedBy>go</cp:lastModifiedBy>
  <cp:revision>15</cp:revision>
  <dcterms:created xsi:type="dcterms:W3CDTF">2010-11-01T08:59:18Z</dcterms:created>
  <dcterms:modified xsi:type="dcterms:W3CDTF">2010-11-01T11:52:45Z</dcterms:modified>
</cp:coreProperties>
</file>