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45" autoAdjust="0"/>
  </p:normalViewPr>
  <p:slideViewPr>
    <p:cSldViewPr>
      <p:cViewPr varScale="1">
        <p:scale>
          <a:sx n="86" d="100"/>
          <a:sy n="86" d="100"/>
        </p:scale>
        <p:origin x="-1092" y="-84"/>
      </p:cViewPr>
      <p:guideLst>
        <p:guide orient="horz" pos="2160"/>
        <p:guide pos="2880"/>
      </p:guideLst>
    </p:cSldViewPr>
  </p:slideViewPr>
  <p:outlineViewPr>
    <p:cViewPr>
      <p:scale>
        <a:sx n="33" d="100"/>
        <a:sy n="33" d="100"/>
      </p:scale>
      <p:origin x="210" y="167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7" name="日付プレースホルダ 6"/>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20" name="フッター プレースホルダ 19"/>
          <p:cNvSpPr>
            <a:spLocks noGrp="1"/>
          </p:cNvSpPr>
          <p:nvPr>
            <p:ph type="ftr" sz="quarter" idx="11"/>
          </p:nvPr>
        </p:nvSpPr>
        <p:spPr/>
        <p:txBody>
          <a:bodyPr/>
          <a:lstStyle>
            <a:extLst/>
          </a:lstStyle>
          <a:p>
            <a:endParaRPr kumimoji="1" lang="ja-JP" altLang="en-US"/>
          </a:p>
        </p:txBody>
      </p:sp>
      <p:sp>
        <p:nvSpPr>
          <p:cNvPr id="10" name="スライド番号プレースホルダ 9"/>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 1"/>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extLst/>
          </a:lstStyle>
          <a:p>
            <a:fld id="{D9B749DE-75C8-4140-B86B-22291C1A5BDD}" type="datetimeFigureOut">
              <a:rPr kumimoji="1" lang="ja-JP" altLang="en-US" smtClean="0"/>
              <a:pPr/>
              <a:t>2010/11/9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9A443D17-FAC7-4AE4-A601-3A3DB0E1954C}" type="slidenum">
              <a:rPr kumimoji="1" lang="ja-JP" altLang="en-US" smtClean="0"/>
              <a:pPr/>
              <a:t>&lt;#&gt;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B749DE-75C8-4140-B86B-22291C1A5BDD}" type="datetimeFigureOut">
              <a:rPr kumimoji="1" lang="ja-JP" altLang="en-US" smtClean="0"/>
              <a:pPr/>
              <a:t>2010/11/9</a:t>
            </a:fld>
            <a:endParaRPr kumimoji="1" lang="ja-JP" altLang="en-US"/>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443D17-FAC7-4AE4-A601-3A3DB0E1954C}" type="slidenum">
              <a:rPr kumimoji="1" lang="ja-JP" altLang="en-US" smtClean="0"/>
              <a:pPr/>
              <a:t>&lt;#&gt;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548680"/>
            <a:ext cx="8496944" cy="1800200"/>
          </a:xfrm>
        </p:spPr>
        <p:txBody>
          <a:bodyPr>
            <a:normAutofit/>
          </a:bodyPr>
          <a:lstStyle/>
          <a:p>
            <a:pPr algn="ctr"/>
            <a:r>
              <a:rPr lang="ja-JP" altLang="en-US" sz="4800" dirty="0" smtClean="0"/>
              <a:t>～観光産業について～</a:t>
            </a:r>
            <a:r>
              <a:rPr lang="en-US" altLang="ja-JP" sz="4800" dirty="0" smtClean="0"/>
              <a:t/>
            </a:r>
            <a:br>
              <a:rPr lang="en-US" altLang="ja-JP" sz="4800" dirty="0" smtClean="0"/>
            </a:br>
            <a:r>
              <a:rPr lang="ja-JP" altLang="en-US" sz="2400" dirty="0" smtClean="0"/>
              <a:t>　　　　</a:t>
            </a:r>
            <a:endParaRPr kumimoji="1" lang="ja-JP" alt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115616" y="404664"/>
            <a:ext cx="7818072" cy="6336704"/>
          </a:xfrm>
        </p:spPr>
        <p:txBody>
          <a:bodyPr>
            <a:normAutofit/>
          </a:bodyPr>
          <a:lstStyle/>
          <a:p>
            <a:pPr>
              <a:buNone/>
            </a:pPr>
            <a:r>
              <a:rPr lang="ja-JP" altLang="en-US" sz="2000" dirty="0" smtClean="0"/>
              <a:t>→</a:t>
            </a:r>
            <a:r>
              <a:rPr kumimoji="1" lang="ja-JP" altLang="en-US" sz="2000" dirty="0" smtClean="0"/>
              <a:t>国際線旅客</a:t>
            </a:r>
            <a:r>
              <a:rPr lang="ja-JP" altLang="en-US" sz="2000" dirty="0" smtClean="0"/>
              <a:t>ターミナルは</a:t>
            </a:r>
            <a:r>
              <a:rPr lang="en-US" altLang="ja-JP" sz="2000" dirty="0" smtClean="0"/>
              <a:t>2010</a:t>
            </a:r>
            <a:r>
              <a:rPr lang="ja-JP" altLang="en-US" sz="2000" dirty="0" smtClean="0"/>
              <a:t>年の</a:t>
            </a:r>
            <a:r>
              <a:rPr lang="en-US" altLang="ja-JP" sz="2000" dirty="0" smtClean="0"/>
              <a:t>10</a:t>
            </a:r>
            <a:r>
              <a:rPr lang="ja-JP" altLang="en-US" sz="2000" dirty="0" smtClean="0"/>
              <a:t>月</a:t>
            </a:r>
            <a:r>
              <a:rPr lang="en-US" altLang="ja-JP" sz="2000" dirty="0" smtClean="0"/>
              <a:t>21</a:t>
            </a:r>
            <a:r>
              <a:rPr lang="ja-JP" altLang="en-US" sz="2000" dirty="0" smtClean="0"/>
              <a:t>日にオープンしました。</a:t>
            </a:r>
            <a:endParaRPr kumimoji="1" lang="ja-JP" altLang="en-US" sz="2000" dirty="0"/>
          </a:p>
        </p:txBody>
      </p:sp>
      <p:pic>
        <p:nvPicPr>
          <p:cNvPr id="3073" name="Picture 1" descr="C:\Users\8awk1131\AppData\Local\Microsoft\Windows\Temporary Internet Files\Content.IE5\N2S5Q62T\MC900234986[1].wmf"/>
          <p:cNvPicPr>
            <a:picLocks noChangeAspect="1" noChangeArrowheads="1"/>
          </p:cNvPicPr>
          <p:nvPr/>
        </p:nvPicPr>
        <p:blipFill>
          <a:blip r:embed="rId2" cstate="print"/>
          <a:srcRect/>
          <a:stretch>
            <a:fillRect/>
          </a:stretch>
        </p:blipFill>
        <p:spPr bwMode="auto">
          <a:xfrm>
            <a:off x="7020272" y="4293096"/>
            <a:ext cx="1944216"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78392" y="1484784"/>
            <a:ext cx="6400800" cy="5373216"/>
          </a:xfrm>
          <a:ln/>
        </p:spPr>
        <p:style>
          <a:lnRef idx="2">
            <a:schemeClr val="accent1"/>
          </a:lnRef>
          <a:fillRef idx="1">
            <a:schemeClr val="lt1"/>
          </a:fillRef>
          <a:effectRef idx="0">
            <a:schemeClr val="accent1"/>
          </a:effectRef>
          <a:fontRef idx="minor">
            <a:schemeClr val="dk1"/>
          </a:fontRef>
        </p:style>
        <p:txBody>
          <a:bodyPr>
            <a:normAutofit fontScale="90000"/>
          </a:bodyPr>
          <a:lstStyle/>
          <a:p>
            <a:r>
              <a:rPr kumimoji="1" lang="en-US" altLang="ja-JP" sz="1600" dirty="0" smtClean="0"/>
              <a:t/>
            </a:r>
            <a:br>
              <a:rPr kumimoji="1" lang="en-US" altLang="ja-JP" sz="1600" dirty="0" smtClean="0"/>
            </a:br>
            <a:r>
              <a:rPr lang="ja-JP" altLang="en-US" sz="1600" dirty="0" smtClean="0"/>
              <a:t>　・ガラスをフンダンに使っている。</a:t>
            </a:r>
            <a:r>
              <a:rPr lang="en-US" altLang="ja-JP" sz="1600" dirty="0" smtClean="0"/>
              <a:t/>
            </a:r>
            <a:br>
              <a:rPr lang="en-US" altLang="ja-JP" sz="1600" dirty="0" smtClean="0"/>
            </a:br>
            <a:r>
              <a:rPr lang="ja-JP" altLang="en-US" sz="1600" dirty="0" smtClean="0"/>
              <a:t>　・出発、到着ロビーが開放的なつくり</a:t>
            </a:r>
            <a:r>
              <a:rPr lang="en-US" altLang="ja-JP" sz="1600" dirty="0" smtClean="0"/>
              <a:t/>
            </a:r>
            <a:br>
              <a:rPr lang="en-US" altLang="ja-JP" sz="1600" dirty="0" smtClean="0"/>
            </a:br>
            <a:r>
              <a:rPr lang="ja-JP" altLang="en-US" sz="1600" dirty="0" smtClean="0"/>
              <a:t>　・世界初の段差のない旅客搭乗橋</a:t>
            </a:r>
            <a:r>
              <a:rPr lang="en-US" altLang="ja-JP" sz="1600" dirty="0" smtClean="0"/>
              <a:t/>
            </a:r>
            <a:br>
              <a:rPr lang="en-US" altLang="ja-JP" sz="1600" dirty="0" smtClean="0"/>
            </a:br>
            <a:r>
              <a:rPr lang="ja-JP" altLang="en-US" sz="1600" dirty="0" smtClean="0"/>
              <a:t>　・江戸の街並みをモチーフにしたお土産コーナー</a:t>
            </a:r>
            <a:r>
              <a:rPr lang="en-US" altLang="ja-JP" sz="1600" dirty="0" smtClean="0"/>
              <a:t/>
            </a:r>
            <a:br>
              <a:rPr lang="en-US" altLang="ja-JP" sz="1600" dirty="0" smtClean="0"/>
            </a:br>
            <a:r>
              <a:rPr lang="ja-JP" altLang="en-US" sz="1600" dirty="0" smtClean="0"/>
              <a:t>　・盲導犬の専用トイレ</a:t>
            </a:r>
            <a:r>
              <a:rPr lang="en-US" altLang="ja-JP" sz="1600" dirty="0" smtClean="0"/>
              <a:t/>
            </a:r>
            <a:br>
              <a:rPr lang="en-US" altLang="ja-JP" sz="1600" dirty="0" smtClean="0"/>
            </a:br>
            <a:r>
              <a:rPr lang="ja-JP" altLang="en-US" sz="1600" dirty="0" smtClean="0"/>
              <a:t>　・免税店を含めた</a:t>
            </a:r>
            <a:r>
              <a:rPr lang="en-US" altLang="ja-JP" sz="1600" dirty="0" smtClean="0"/>
              <a:t>105</a:t>
            </a:r>
            <a:r>
              <a:rPr lang="ja-JP" altLang="en-US" sz="1600" dirty="0" smtClean="0"/>
              <a:t>店</a:t>
            </a:r>
            <a:r>
              <a:rPr lang="en-US" altLang="ja-JP" sz="1600" dirty="0" smtClean="0"/>
              <a:t/>
            </a:r>
            <a:br>
              <a:rPr lang="en-US" altLang="ja-JP" sz="1600" dirty="0" smtClean="0"/>
            </a:br>
            <a:r>
              <a:rPr lang="ja-JP" altLang="en-US" sz="1600" dirty="0" smtClean="0"/>
              <a:t>　・空港では初のプラネタリウムがあるカフェ</a:t>
            </a:r>
            <a:r>
              <a:rPr lang="en-US" altLang="ja-JP" sz="1600" dirty="0" smtClean="0"/>
              <a:t/>
            </a:r>
            <a:br>
              <a:rPr lang="en-US" altLang="ja-JP" sz="1600" dirty="0" smtClean="0"/>
            </a:br>
            <a:r>
              <a:rPr lang="ja-JP" altLang="en-US" sz="1600" dirty="0" smtClean="0"/>
              <a:t>　・地上５階建て</a:t>
            </a:r>
            <a:r>
              <a:rPr lang="en-US" altLang="ja-JP" sz="1600" dirty="0" smtClean="0"/>
              <a:t/>
            </a:r>
            <a:br>
              <a:rPr lang="en-US" altLang="ja-JP" sz="1600" dirty="0" smtClean="0"/>
            </a:br>
            <a:r>
              <a:rPr lang="ja-JP" altLang="en-US" sz="1600" dirty="0" smtClean="0"/>
              <a:t>　</a:t>
            </a:r>
            <a:endParaRPr kumimoji="1" lang="ja-JP" altLang="en-US" sz="1600" dirty="0"/>
          </a:p>
        </p:txBody>
      </p:sp>
      <p:sp>
        <p:nvSpPr>
          <p:cNvPr id="4" name="テキスト プレースホルダ 3"/>
          <p:cNvSpPr>
            <a:spLocks noGrp="1"/>
          </p:cNvSpPr>
          <p:nvPr>
            <p:ph type="body" idx="1"/>
          </p:nvPr>
        </p:nvSpPr>
        <p:spPr>
          <a:xfrm>
            <a:off x="2578392" y="548680"/>
            <a:ext cx="6400800" cy="576064"/>
          </a:xfrm>
        </p:spPr>
        <p:txBody>
          <a:bodyPr/>
          <a:lstStyle/>
          <a:p>
            <a:r>
              <a:rPr kumimoji="1" lang="ja-JP" altLang="en-US" dirty="0" smtClean="0"/>
              <a:t>★新国際ターミナルの特徴★</a:t>
            </a:r>
            <a:endParaRPr kumimoji="1" lang="ja-JP" altLang="en-US" dirty="0"/>
          </a:p>
        </p:txBody>
      </p:sp>
      <p:pic>
        <p:nvPicPr>
          <p:cNvPr id="2049" name="Picture 1" descr="C:\Users\8awk1131\AppData\Local\Microsoft\Windows\Temporary Internet Files\Content.IE5\WMT3MS62\MC900214991[1].wmf"/>
          <p:cNvPicPr>
            <a:picLocks noChangeAspect="1" noChangeArrowheads="1"/>
          </p:cNvPicPr>
          <p:nvPr/>
        </p:nvPicPr>
        <p:blipFill>
          <a:blip r:embed="rId2" cstate="print"/>
          <a:srcRect/>
          <a:stretch>
            <a:fillRect/>
          </a:stretch>
        </p:blipFill>
        <p:spPr bwMode="auto">
          <a:xfrm>
            <a:off x="6516216" y="1844824"/>
            <a:ext cx="2495050" cy="20922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ews.kanaloco.jp/common/user/news/photo/1/100802/7_231108.jpeg"/>
          <p:cNvPicPr>
            <a:picLocks noChangeAspect="1" noChangeArrowheads="1"/>
          </p:cNvPicPr>
          <p:nvPr/>
        </p:nvPicPr>
        <p:blipFill>
          <a:blip r:embed="rId2" cstate="print"/>
          <a:srcRect/>
          <a:stretch>
            <a:fillRect/>
          </a:stretch>
        </p:blipFill>
        <p:spPr bwMode="auto">
          <a:xfrm>
            <a:off x="1187624" y="1628800"/>
            <a:ext cx="3209925" cy="4286250"/>
          </a:xfrm>
          <a:prstGeom prst="rect">
            <a:avLst/>
          </a:prstGeom>
          <a:noFill/>
          <a:ln>
            <a:solidFill>
              <a:schemeClr val="accent1"/>
            </a:solidFill>
          </a:ln>
          <a:effectLst>
            <a:innerShdw blurRad="63500" dist="50800" dir="18900000">
              <a:prstClr val="black">
                <a:alpha val="50000"/>
              </a:prstClr>
            </a:innerShdw>
          </a:effectLst>
        </p:spPr>
      </p:pic>
      <p:sp>
        <p:nvSpPr>
          <p:cNvPr id="5" name="タイトル 4"/>
          <p:cNvSpPr>
            <a:spLocks noGrp="1"/>
          </p:cNvSpPr>
          <p:nvPr>
            <p:ph type="title"/>
          </p:nvPr>
        </p:nvSpPr>
        <p:spPr>
          <a:xfrm>
            <a:off x="4572000" y="1268760"/>
            <a:ext cx="4320480" cy="5184575"/>
          </a:xfrm>
          <a:ln>
            <a:solidFill>
              <a:schemeClr val="tx1"/>
            </a:solidFill>
          </a:ln>
        </p:spPr>
        <p:txBody>
          <a:bodyPr>
            <a:normAutofit/>
          </a:bodyPr>
          <a:lstStyle/>
          <a:p>
            <a:pPr>
              <a:lnSpc>
                <a:spcPct val="100000"/>
              </a:lnSpc>
            </a:pPr>
            <a:r>
              <a:rPr kumimoji="1" lang="en-US" altLang="ja-JP" sz="1600" dirty="0" smtClean="0"/>
              <a:t/>
            </a:r>
            <a:br>
              <a:rPr kumimoji="1" lang="en-US" altLang="ja-JP" sz="1600" dirty="0" smtClean="0"/>
            </a:br>
            <a:r>
              <a:rPr lang="en-US" altLang="ja-JP" sz="1600" dirty="0" smtClean="0"/>
              <a:t/>
            </a:r>
            <a:br>
              <a:rPr lang="en-US" altLang="ja-JP" sz="1600" dirty="0" smtClean="0"/>
            </a:br>
            <a:r>
              <a:rPr kumimoji="1" lang="ja-JP" altLang="en-US" sz="1600" dirty="0" smtClean="0"/>
              <a:t>←これは羽田空港の新国際旅客ターミナル</a:t>
            </a:r>
            <a:r>
              <a:rPr kumimoji="1" lang="en-US" altLang="ja-JP" sz="1600" dirty="0" smtClean="0"/>
              <a:t/>
            </a:r>
            <a:br>
              <a:rPr kumimoji="1" lang="en-US" altLang="ja-JP" sz="1600" dirty="0" smtClean="0"/>
            </a:br>
            <a:r>
              <a:rPr lang="ja-JP" altLang="en-US" sz="1600" dirty="0" smtClean="0"/>
              <a:t>　</a:t>
            </a:r>
            <a:r>
              <a:rPr kumimoji="1" lang="ja-JP" altLang="en-US" sz="1600" dirty="0" smtClean="0"/>
              <a:t>ビルの中に</a:t>
            </a:r>
            <a:r>
              <a:rPr lang="ja-JP" altLang="en-US" sz="1600" dirty="0" smtClean="0"/>
              <a:t>ある江戸の街並みをモチーフ</a:t>
            </a:r>
            <a:r>
              <a:rPr lang="en-US" altLang="ja-JP" sz="1600" dirty="0" smtClean="0"/>
              <a:t/>
            </a:r>
            <a:br>
              <a:rPr lang="en-US" altLang="ja-JP" sz="1600" dirty="0" smtClean="0"/>
            </a:br>
            <a:r>
              <a:rPr lang="ja-JP" altLang="en-US" sz="1600" dirty="0" smtClean="0"/>
              <a:t>　にした商業エリアです。</a:t>
            </a:r>
            <a:r>
              <a:rPr lang="en-US" altLang="ja-JP" sz="1600" dirty="0" smtClean="0"/>
              <a:t/>
            </a:r>
            <a:br>
              <a:rPr lang="en-US" altLang="ja-JP" sz="1600" dirty="0" smtClean="0"/>
            </a:br>
            <a:r>
              <a:rPr lang="en-US" altLang="ja-JP" sz="1600" dirty="0" smtClean="0"/>
              <a:t/>
            </a:r>
            <a:br>
              <a:rPr lang="en-US" altLang="ja-JP" sz="1600" dirty="0" smtClean="0"/>
            </a:br>
            <a:r>
              <a:rPr lang="en-US" altLang="ja-JP" sz="1600" dirty="0" smtClean="0"/>
              <a:t/>
            </a:r>
            <a:br>
              <a:rPr lang="en-US" altLang="ja-JP" sz="1600" dirty="0" smtClean="0"/>
            </a:br>
            <a:r>
              <a:rPr lang="en-US" altLang="ja-JP" sz="1600" dirty="0" smtClean="0"/>
              <a:t/>
            </a:r>
            <a:br>
              <a:rPr lang="en-US" altLang="ja-JP" sz="1600" dirty="0" smtClean="0"/>
            </a:br>
            <a:r>
              <a:rPr lang="en-US" altLang="ja-JP" sz="1600" dirty="0" smtClean="0"/>
              <a:t/>
            </a:r>
            <a:br>
              <a:rPr lang="en-US" altLang="ja-JP" sz="1600" dirty="0" smtClean="0"/>
            </a:br>
            <a:r>
              <a:rPr lang="en-US" altLang="ja-JP" sz="1600" dirty="0" smtClean="0"/>
              <a:t/>
            </a:r>
            <a:br>
              <a:rPr lang="en-US" altLang="ja-JP" sz="1600" dirty="0" smtClean="0"/>
            </a:br>
            <a:r>
              <a:rPr lang="ja-JP" altLang="en-US" sz="1600" dirty="0" smtClean="0"/>
              <a:t>←これは羽田空港の新国際旅客ターミナル</a:t>
            </a:r>
            <a:r>
              <a:rPr lang="en-US" altLang="ja-JP" sz="1600" dirty="0" smtClean="0"/>
              <a:t/>
            </a:r>
            <a:br>
              <a:rPr lang="en-US" altLang="ja-JP" sz="1600" dirty="0" smtClean="0"/>
            </a:br>
            <a:r>
              <a:rPr lang="ja-JP" altLang="en-US" sz="1600" dirty="0" smtClean="0"/>
              <a:t>　の出発ロビーです。「和」の雰囲気がた</a:t>
            </a:r>
            <a:r>
              <a:rPr lang="en-US" altLang="ja-JP" sz="1600" dirty="0" smtClean="0"/>
              <a:t/>
            </a:r>
            <a:br>
              <a:rPr lang="en-US" altLang="ja-JP" sz="1600" dirty="0" smtClean="0"/>
            </a:br>
            <a:r>
              <a:rPr lang="ja-JP" altLang="en-US" sz="1600" dirty="0" smtClean="0"/>
              <a:t>　くさん多く使われていて、開放的な雰囲</a:t>
            </a:r>
            <a:r>
              <a:rPr lang="en-US" altLang="ja-JP" sz="1600" dirty="0" smtClean="0"/>
              <a:t/>
            </a:r>
            <a:br>
              <a:rPr lang="en-US" altLang="ja-JP" sz="1600" dirty="0" smtClean="0"/>
            </a:br>
            <a:r>
              <a:rPr lang="ja-JP" altLang="en-US" sz="1600" dirty="0" smtClean="0"/>
              <a:t>　気に作ったそうです。</a:t>
            </a:r>
            <a:r>
              <a:rPr lang="en-US" altLang="ja-JP" sz="1600" dirty="0" smtClean="0"/>
              <a:t/>
            </a:r>
            <a:br>
              <a:rPr lang="en-US" altLang="ja-JP" sz="1600" dirty="0" smtClean="0"/>
            </a:br>
            <a:r>
              <a:rPr kumimoji="1" lang="en-US" altLang="ja-JP" sz="1600" dirty="0" smtClean="0"/>
              <a:t/>
            </a:r>
            <a:br>
              <a:rPr kumimoji="1" lang="en-US" altLang="ja-JP" sz="1600" dirty="0" smtClean="0"/>
            </a:br>
            <a:r>
              <a:rPr lang="ja-JP" altLang="en-US" sz="1600" dirty="0" smtClean="0"/>
              <a:t>　</a:t>
            </a:r>
            <a:endParaRPr kumimoji="1" lang="ja-JP"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normAutofit/>
          </a:bodyPr>
          <a:lstStyle/>
          <a:p>
            <a:r>
              <a:rPr kumimoji="1" lang="ja-JP" altLang="en-US" sz="4400" dirty="0" smtClean="0"/>
              <a:t>エアバス「</a:t>
            </a:r>
            <a:r>
              <a:rPr kumimoji="1" lang="en-US" altLang="ja-JP" sz="4400" dirty="0" smtClean="0"/>
              <a:t>A380</a:t>
            </a:r>
            <a:r>
              <a:rPr kumimoji="1" lang="ja-JP" altLang="en-US" sz="4400" dirty="0" smtClean="0"/>
              <a:t>」</a:t>
            </a:r>
            <a:endParaRPr kumimoji="1" lang="ja-JP" altLang="en-US" sz="4400" dirty="0"/>
          </a:p>
        </p:txBody>
      </p:sp>
      <p:pic>
        <p:nvPicPr>
          <p:cNvPr id="4" name="Picture 2" descr="新千歳空港に初着陸したエアバスＡ３８０＝新千歳空港で２０１０年１０月１７日、円谷美晶撮影"/>
          <p:cNvPicPr>
            <a:picLocks noChangeAspect="1" noChangeArrowheads="1"/>
          </p:cNvPicPr>
          <p:nvPr/>
        </p:nvPicPr>
        <p:blipFill>
          <a:blip r:embed="rId2" cstate="print"/>
          <a:srcRect/>
          <a:stretch>
            <a:fillRect/>
          </a:stretch>
        </p:blipFill>
        <p:spPr bwMode="auto">
          <a:xfrm>
            <a:off x="3131840" y="2924944"/>
            <a:ext cx="3384376" cy="25922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sz="half" idx="2"/>
          </p:nvPr>
        </p:nvSpPr>
        <p:spPr>
          <a:xfrm>
            <a:off x="838200" y="3212976"/>
            <a:ext cx="8305800" cy="3645024"/>
          </a:xfrm>
        </p:spPr>
        <p:txBody>
          <a:bodyPr>
            <a:normAutofit/>
          </a:bodyPr>
          <a:lstStyle/>
          <a:p>
            <a:r>
              <a:rPr kumimoji="1" lang="ja-JP" altLang="en-US" sz="1800" dirty="0" smtClean="0"/>
              <a:t>　国際ターミナルが出来たことによって、これから日本に来る外国人旅行者は年々増えていくと予想されています。横浜に乗りいれる旅行客だけでも、中国</a:t>
            </a:r>
            <a:r>
              <a:rPr kumimoji="1" lang="en-US" altLang="ja-JP" sz="1800" dirty="0" smtClean="0"/>
              <a:t>45.8</a:t>
            </a:r>
            <a:r>
              <a:rPr lang="en-US" altLang="ja-JP" sz="1800" dirty="0" smtClean="0"/>
              <a:t>%</a:t>
            </a:r>
            <a:r>
              <a:rPr lang="ja-JP" altLang="en-US" sz="1800" dirty="0" smtClean="0"/>
              <a:t>　</a:t>
            </a:r>
            <a:r>
              <a:rPr lang="ja-JP" altLang="en-US" sz="1800" dirty="0" smtClean="0"/>
              <a:t>台湾</a:t>
            </a:r>
            <a:r>
              <a:rPr lang="en-US" altLang="ja-JP" sz="1800" dirty="0" smtClean="0"/>
              <a:t>12.7%</a:t>
            </a:r>
            <a:r>
              <a:rPr lang="ja-JP" altLang="en-US" sz="1800" dirty="0" smtClean="0"/>
              <a:t>　米国</a:t>
            </a:r>
            <a:r>
              <a:rPr lang="en-US" altLang="ja-JP" sz="1800" dirty="0" smtClean="0"/>
              <a:t>12.2%</a:t>
            </a:r>
            <a:r>
              <a:rPr lang="ja-JP" altLang="en-US" sz="1800" dirty="0" smtClean="0"/>
              <a:t>　韓国</a:t>
            </a:r>
            <a:r>
              <a:rPr lang="en-US" altLang="ja-JP" sz="1800" dirty="0" smtClean="0"/>
              <a:t>11.3%</a:t>
            </a:r>
            <a:r>
              <a:rPr lang="ja-JP" altLang="en-US" sz="1800" dirty="0" smtClean="0"/>
              <a:t>　とっ、東アジアからの旅客が七割をしめているのがわかる。羽田空港を利用する旅客も現在より</a:t>
            </a:r>
            <a:r>
              <a:rPr lang="en-US" altLang="ja-JP" sz="1800" dirty="0" smtClean="0"/>
              <a:t>1.5</a:t>
            </a:r>
            <a:r>
              <a:rPr lang="ja-JP" altLang="en-US" sz="1800" dirty="0" smtClean="0"/>
              <a:t>倍増える。</a:t>
            </a:r>
            <a:endParaRPr lang="en-US" altLang="ja-JP" sz="1800" dirty="0" smtClean="0"/>
          </a:p>
          <a:p>
            <a:endParaRPr kumimoji="1" lang="en-US" altLang="ja-JP" sz="1800" dirty="0" smtClean="0"/>
          </a:p>
          <a:p>
            <a:endParaRPr kumimoji="1" lang="ja-JP" altLang="en-US" sz="1800" dirty="0"/>
          </a:p>
        </p:txBody>
      </p:sp>
      <p:pic>
        <p:nvPicPr>
          <p:cNvPr id="3074" name="Picture 2" descr="新千歳空港に初着陸したエアバスＡ３８０＝新千歳空港で２０１０年１０月１７日、円谷美晶撮影"/>
          <p:cNvPicPr>
            <a:picLocks noChangeAspect="1" noChangeArrowheads="1"/>
          </p:cNvPicPr>
          <p:nvPr/>
        </p:nvPicPr>
        <p:blipFill>
          <a:blip r:embed="rId2" cstate="print"/>
          <a:srcRect/>
          <a:stretch>
            <a:fillRect/>
          </a:stretch>
        </p:blipFill>
        <p:spPr bwMode="auto">
          <a:xfrm>
            <a:off x="1259632" y="1052736"/>
            <a:ext cx="2880320" cy="192747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1800" dirty="0" smtClean="0"/>
              <a:t>http://mainichi.jp/photo/news/20101021k0000e040028000c.html</a:t>
            </a:r>
            <a:endParaRPr kumimoji="1" lang="ja-JP" altLang="en-US" sz="1800" dirty="0"/>
          </a:p>
        </p:txBody>
      </p:sp>
      <p:sp>
        <p:nvSpPr>
          <p:cNvPr id="3" name="テキスト プレースホルダ 2"/>
          <p:cNvSpPr>
            <a:spLocks noGrp="1"/>
          </p:cNvSpPr>
          <p:nvPr>
            <p:ph type="body" idx="1"/>
          </p:nvPr>
        </p:nvSpPr>
        <p:spPr>
          <a:xfrm>
            <a:off x="2578392" y="764704"/>
            <a:ext cx="6400800" cy="1811808"/>
          </a:xfrm>
        </p:spPr>
        <p:txBody>
          <a:bodyPr/>
          <a:lstStyle/>
          <a:p>
            <a:r>
              <a:rPr lang="en-US" altLang="ja-JP" dirty="0" smtClean="0"/>
              <a:t>http://www.kankoukeizai-shinbun.co.jp/backnumber/10/10_30/business.html</a:t>
            </a:r>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TotalTime>
  <Words>39</Words>
  <Application>Microsoft Office PowerPoint</Application>
  <PresentationFormat>画面に合わせる (4:3)</PresentationFormat>
  <Paragraphs>9</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フレッシュ</vt:lpstr>
      <vt:lpstr>～観光産業について～ 　　　　</vt:lpstr>
      <vt:lpstr>スライド 2</vt:lpstr>
      <vt:lpstr> 　・ガラスをフンダンに使っている。 　・出発、到着ロビーが開放的なつくり 　・世界初の段差のない旅客搭乗橋 　・江戸の街並みをモチーフにしたお土産コーナー 　・盲導犬の専用トイレ 　・免税店を含めた105店 　・空港では初のプラネタリウムがあるカフェ 　・地上５階建て 　</vt:lpstr>
      <vt:lpstr>  ←これは羽田空港の新国際旅客ターミナル 　ビルの中にある江戸の街並みをモチーフ 　にした商業エリアです。      ←これは羽田空港の新国際旅客ターミナル 　の出発ロビーです。「和」の雰囲気がた 　くさん多く使われていて、開放的な雰囲 　気に作ったそうです。  　</vt:lpstr>
      <vt:lpstr>スライド 5</vt:lpstr>
      <vt:lpstr>スライド 6</vt:lpstr>
      <vt:lpstr>http://mainichi.jp/photo/news/20101021k0000e040028000c.html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～観光産業について～</dc:title>
  <dc:creator>TOKAI</dc:creator>
  <cp:lastModifiedBy>TOKAI</cp:lastModifiedBy>
  <cp:revision>16</cp:revision>
  <dcterms:created xsi:type="dcterms:W3CDTF">2010-11-02T04:01:28Z</dcterms:created>
  <dcterms:modified xsi:type="dcterms:W3CDTF">2010-11-09T03:35:41Z</dcterms:modified>
</cp:coreProperties>
</file>