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EE00"/>
    <a:srgbClr val="4BB2FF"/>
    <a:srgbClr val="FFA7C4"/>
    <a:srgbClr val="FF8BB2"/>
    <a:srgbClr val="FF6699"/>
    <a:srgbClr val="FF4784"/>
    <a:srgbClr val="FF6600"/>
    <a:srgbClr val="0094C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5" name="サブタイトル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31" name="日付プレースホルダ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23800CE-15CE-4B08-8032-197312ADFD8D}" type="datetimeFigureOut">
              <a:rPr kumimoji="1" lang="ja-JP" altLang="en-US" smtClean="0"/>
              <a:pPr/>
              <a:t>2010/12/14</a:t>
            </a:fld>
            <a:endParaRPr kumimoji="1" lang="ja-JP" altLang="en-US"/>
          </a:p>
        </p:txBody>
      </p:sp>
      <p:sp>
        <p:nvSpPr>
          <p:cNvPr id="18" name="フッター プレースホルダ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82571AB-95BF-4FF6-98B9-B06C693DB3D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3800CE-15CE-4B08-8032-197312ADFD8D}" type="datetimeFigureOut">
              <a:rPr kumimoji="1" lang="ja-JP" altLang="en-US" smtClean="0"/>
              <a:pPr/>
              <a:t>2010/12/14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571AB-95BF-4FF6-98B9-B06C693DB3D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23800CE-15CE-4B08-8032-197312ADFD8D}" type="datetimeFigureOut">
              <a:rPr kumimoji="1" lang="ja-JP" altLang="en-US" smtClean="0"/>
              <a:pPr/>
              <a:t>2010/12/14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2571AB-95BF-4FF6-98B9-B06C693DB3D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3800CE-15CE-4B08-8032-197312ADFD8D}" type="datetimeFigureOut">
              <a:rPr kumimoji="1" lang="ja-JP" altLang="en-US" smtClean="0"/>
              <a:pPr/>
              <a:t>2010/12/14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571AB-95BF-4FF6-98B9-B06C693DB3D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23800CE-15CE-4B08-8032-197312ADFD8D}" type="datetimeFigureOut">
              <a:rPr kumimoji="1" lang="ja-JP" altLang="en-US" smtClean="0"/>
              <a:pPr/>
              <a:t>2010/12/14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82571AB-95BF-4FF6-98B9-B06C693DB3D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3800CE-15CE-4B08-8032-197312ADFD8D}" type="datetimeFigureOut">
              <a:rPr kumimoji="1" lang="ja-JP" altLang="en-US" smtClean="0"/>
              <a:pPr/>
              <a:t>2010/12/14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571AB-95BF-4FF6-98B9-B06C693DB3D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3800CE-15CE-4B08-8032-197312ADFD8D}" type="datetimeFigureOut">
              <a:rPr kumimoji="1" lang="ja-JP" altLang="en-US" smtClean="0"/>
              <a:pPr/>
              <a:t>2010/12/14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571AB-95BF-4FF6-98B9-B06C693DB3D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3800CE-15CE-4B08-8032-197312ADFD8D}" type="datetimeFigureOut">
              <a:rPr kumimoji="1" lang="ja-JP" altLang="en-US" smtClean="0"/>
              <a:pPr/>
              <a:t>2010/12/14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571AB-95BF-4FF6-98B9-B06C693DB3D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23800CE-15CE-4B08-8032-197312ADFD8D}" type="datetimeFigureOut">
              <a:rPr kumimoji="1" lang="ja-JP" altLang="en-US" smtClean="0"/>
              <a:pPr/>
              <a:t>2010/12/14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571AB-95BF-4FF6-98B9-B06C693DB3D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3800CE-15CE-4B08-8032-197312ADFD8D}" type="datetimeFigureOut">
              <a:rPr kumimoji="1" lang="ja-JP" altLang="en-US" smtClean="0"/>
              <a:pPr/>
              <a:t>2010/12/14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571AB-95BF-4FF6-98B9-B06C693DB3D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3800CE-15CE-4B08-8032-197312ADFD8D}" type="datetimeFigureOut">
              <a:rPr kumimoji="1" lang="ja-JP" altLang="en-US" smtClean="0"/>
              <a:pPr/>
              <a:t>2010/12/14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571AB-95BF-4FF6-98B9-B06C693DB3D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図プレースホルダ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タイトル プレースホルダ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1" name="テキスト プレースホルダ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7" name="日付プレースホルダ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23800CE-15CE-4B08-8032-197312ADFD8D}" type="datetimeFigureOut">
              <a:rPr kumimoji="1" lang="ja-JP" altLang="en-US" smtClean="0"/>
              <a:pPr/>
              <a:t>2010/12/14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82571AB-95BF-4FF6-98B9-B06C693DB3D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1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1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1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1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1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Users\8awk1150\AppData\Local\Microsoft\Windows\Temporary Internet Files\Content.IE5\X5G9EIK1\MP90031379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2699792" cy="4287724"/>
          </a:xfrm>
          <a:prstGeom prst="rect">
            <a:avLst/>
          </a:prstGeom>
          <a:noFill/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43608" y="1916831"/>
            <a:ext cx="7776864" cy="1683619"/>
          </a:xfrm>
        </p:spPr>
        <p:txBody>
          <a:bodyPr>
            <a:normAutofit fontScale="90000"/>
          </a:bodyPr>
          <a:lstStyle/>
          <a:p>
            <a:r>
              <a:rPr kumimoji="1" lang="ja-JP" altLang="en-US" sz="6700" dirty="0" smtClean="0">
                <a:latin typeface="HGS創英角ﾎﾟｯﾌﾟ体" pitchFamily="50" charset="-128"/>
                <a:ea typeface="HGS創英角ﾎﾟｯﾌﾟ体" pitchFamily="50" charset="-128"/>
              </a:rPr>
              <a:t>ワールド・カフェ</a:t>
            </a:r>
            <a:r>
              <a:rPr kumimoji="1" lang="ja-JP" altLang="en-US" sz="4000" b="0" dirty="0" smtClean="0">
                <a:latin typeface="HGS創英角ﾎﾟｯﾌﾟ体" pitchFamily="50" charset="-128"/>
                <a:ea typeface="HGS創英角ﾎﾟｯﾌﾟ体" pitchFamily="50" charset="-128"/>
              </a:rPr>
              <a:t>説明会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sz="1050" dirty="0"/>
              <a:t/>
            </a:r>
            <a:br>
              <a:rPr lang="en-US" altLang="ja-JP" sz="1050" dirty="0"/>
            </a:br>
            <a:r>
              <a:rPr lang="ja-JP" altLang="en-US" sz="2700" dirty="0" smtClean="0">
                <a:latin typeface="+mn-ea"/>
                <a:ea typeface="+mn-ea"/>
              </a:rPr>
              <a:t>～東海大学付属第四高等学校～</a:t>
            </a:r>
            <a:endParaRPr kumimoji="1" lang="ja-JP" altLang="en-US" sz="2400" dirty="0">
              <a:latin typeface="+mn-ea"/>
              <a:ea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499992" y="5589240"/>
            <a:ext cx="4208512" cy="622920"/>
          </a:xfrm>
        </p:spPr>
        <p:txBody>
          <a:bodyPr/>
          <a:lstStyle/>
          <a:p>
            <a:r>
              <a:rPr kumimoji="1" lang="en-US" altLang="ja-JP" dirty="0" smtClean="0"/>
              <a:t>8AWK1150</a:t>
            </a:r>
            <a:r>
              <a:rPr kumimoji="1" lang="ja-JP" altLang="en-US" dirty="0" smtClean="0"/>
              <a:t>　瀧優希</a:t>
            </a:r>
            <a:endParaRPr kumimoji="1" lang="ja-JP" altLang="en-US" dirty="0"/>
          </a:p>
        </p:txBody>
      </p:sp>
      <p:pic>
        <p:nvPicPr>
          <p:cNvPr id="8202" name="Picture 10" descr="C:\Users\8awk1150\AppData\Local\Microsoft\Windows\Temporary Internet Files\Content.IE5\0UCR70FT\MC90033156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4149080"/>
            <a:ext cx="3510390" cy="936104"/>
          </a:xfrm>
          <a:prstGeom prst="rect">
            <a:avLst/>
          </a:prstGeom>
          <a:noFill/>
        </p:spPr>
      </p:pic>
      <p:pic>
        <p:nvPicPr>
          <p:cNvPr id="8203" name="Picture 11" descr="C:\Users\8awk1150\AppData\Local\Microsoft\Windows\Temporary Internet Files\Content.IE5\X5G9EIK1\MC9003315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5220072" y="-99392"/>
            <a:ext cx="1011141" cy="25953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b="0" dirty="0" smtClean="0"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ワークシート</a:t>
            </a:r>
            <a:r>
              <a:rPr kumimoji="1" lang="ja-JP" altLang="en-US" sz="3200" b="0" dirty="0" smtClean="0"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について</a:t>
            </a:r>
            <a:endParaRPr kumimoji="1" lang="ja-JP" altLang="en-US" sz="4400" b="0" dirty="0">
              <a:blipFill>
                <a:blip r:embed="rId2"/>
                <a:tile tx="0" ty="0" sx="100000" sy="100000" flip="none" algn="tl"/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276872"/>
            <a:ext cx="77768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/>
              <a:t>●事前</a:t>
            </a:r>
            <a:r>
              <a:rPr lang="ja-JP" altLang="en-US" sz="3600" dirty="0"/>
              <a:t>に高校生に</a:t>
            </a:r>
            <a:r>
              <a:rPr lang="ja-JP" altLang="en-US" sz="3600" dirty="0" smtClean="0"/>
              <a:t>ワークシートを書</a:t>
            </a:r>
            <a:endParaRPr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いて</a:t>
            </a:r>
            <a:r>
              <a:rPr lang="ja-JP" altLang="en-US" sz="3600" dirty="0"/>
              <a:t>もらうべき？</a:t>
            </a:r>
            <a:r>
              <a:rPr lang="en-US" altLang="ja-JP" sz="3600" dirty="0"/>
              <a:t/>
            </a:r>
            <a:br>
              <a:rPr lang="en-US" altLang="ja-JP" sz="3600" dirty="0"/>
            </a:br>
            <a:endParaRPr lang="en-US" altLang="ja-JP" sz="3600" dirty="0" smtClean="0"/>
          </a:p>
          <a:p>
            <a:endParaRPr lang="en-US" altLang="ja-JP" sz="3600" dirty="0" smtClean="0"/>
          </a:p>
          <a:p>
            <a:r>
              <a:rPr lang="ja-JP" altLang="en-US" sz="3600" dirty="0" smtClean="0"/>
              <a:t>●もし</a:t>
            </a:r>
            <a:r>
              <a:rPr lang="ja-JP" altLang="en-US" sz="3600" dirty="0"/>
              <a:t>ワークシートを作るとすれば</a:t>
            </a:r>
            <a:r>
              <a:rPr lang="ja-JP" altLang="en-US" sz="3600" dirty="0" smtClean="0"/>
              <a:t>、</a:t>
            </a:r>
            <a:endParaRPr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どの</a:t>
            </a:r>
            <a:r>
              <a:rPr lang="ja-JP" altLang="en-US" sz="3600" dirty="0"/>
              <a:t>ような内容で？</a:t>
            </a:r>
            <a:endParaRPr kumimoji="1" lang="ja-JP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5832648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6000" b="0" dirty="0" smtClean="0">
                <a:ln w="15875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もくじ</a:t>
            </a:r>
            <a:r>
              <a:rPr kumimoji="1" lang="en-US" altLang="ja-JP" dirty="0" smtClean="0">
                <a:ln w="15875">
                  <a:solidFill>
                    <a:schemeClr val="tx2">
                      <a:shade val="20000"/>
                      <a:satMod val="120000"/>
                    </a:schemeClr>
                  </a:solidFill>
                </a:ln>
              </a:rPr>
              <a:t/>
            </a:r>
            <a:br>
              <a:rPr kumimoji="1" lang="en-US" altLang="ja-JP" dirty="0" smtClean="0">
                <a:ln w="15875">
                  <a:solidFill>
                    <a:schemeClr val="tx2">
                      <a:shade val="20000"/>
                      <a:satMod val="120000"/>
                    </a:schemeClr>
                  </a:solidFill>
                </a:ln>
              </a:rPr>
            </a:br>
            <a:r>
              <a:rPr lang="en-US" altLang="ja-JP" dirty="0" smtClean="0">
                <a:ln w="15875">
                  <a:solidFill>
                    <a:schemeClr val="tx2">
                      <a:shade val="20000"/>
                      <a:satMod val="120000"/>
                    </a:schemeClr>
                  </a:solidFill>
                </a:ln>
              </a:rPr>
              <a:t/>
            </a:r>
            <a:br>
              <a:rPr lang="en-US" altLang="ja-JP" dirty="0" smtClean="0">
                <a:ln w="15875">
                  <a:solidFill>
                    <a:schemeClr val="tx2">
                      <a:shade val="20000"/>
                      <a:satMod val="120000"/>
                    </a:schemeClr>
                  </a:solidFill>
                </a:ln>
              </a:rPr>
            </a:br>
            <a:r>
              <a:rPr lang="ja-JP" altLang="en-US" dirty="0" smtClean="0">
                <a:ln w="15875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5">
                        <a:lumMod val="20000"/>
                        <a:lumOff val="80000"/>
                      </a:schemeClr>
                    </a:gs>
                    <a:gs pos="49000">
                      <a:schemeClr val="accent5">
                        <a:lumMod val="75000"/>
                      </a:schemeClr>
                    </a:gs>
                    <a:gs pos="50000">
                      <a:schemeClr val="accent5">
                        <a:lumMod val="50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5400000" scaled="1"/>
                </a:gradFill>
              </a:rPr>
              <a:t>＊説明会の流れ</a:t>
            </a:r>
            <a:r>
              <a:rPr lang="en-US" altLang="ja-JP" dirty="0" smtClean="0">
                <a:ln w="15875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5">
                        <a:lumMod val="20000"/>
                        <a:lumOff val="80000"/>
                      </a:schemeClr>
                    </a:gs>
                    <a:gs pos="49000">
                      <a:schemeClr val="accent5">
                        <a:lumMod val="75000"/>
                      </a:schemeClr>
                    </a:gs>
                    <a:gs pos="50000">
                      <a:schemeClr val="accent5">
                        <a:lumMod val="50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5400000" scaled="1"/>
                </a:gradFill>
              </a:rPr>
              <a:t/>
            </a:r>
            <a:br>
              <a:rPr lang="en-US" altLang="ja-JP" dirty="0" smtClean="0">
                <a:ln w="15875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5">
                        <a:lumMod val="20000"/>
                        <a:lumOff val="80000"/>
                      </a:schemeClr>
                    </a:gs>
                    <a:gs pos="49000">
                      <a:schemeClr val="accent5">
                        <a:lumMod val="75000"/>
                      </a:schemeClr>
                    </a:gs>
                    <a:gs pos="50000">
                      <a:schemeClr val="accent5">
                        <a:lumMod val="50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5400000" scaled="1"/>
                </a:gradFill>
              </a:rPr>
            </a:br>
            <a:r>
              <a:rPr lang="ja-JP" altLang="en-US" sz="3200" dirty="0" smtClean="0">
                <a:ln w="15875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5">
                        <a:lumMod val="20000"/>
                        <a:lumOff val="80000"/>
                      </a:schemeClr>
                    </a:gs>
                    <a:gs pos="49000">
                      <a:schemeClr val="accent5">
                        <a:lumMod val="75000"/>
                      </a:schemeClr>
                    </a:gs>
                    <a:gs pos="50000">
                      <a:schemeClr val="accent5">
                        <a:lumMod val="50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5400000" scaled="1"/>
                </a:gradFill>
              </a:rPr>
              <a:t>●</a:t>
            </a:r>
            <a:r>
              <a:rPr lang="ja-JP" altLang="en-US" dirty="0" smtClean="0">
                <a:ln w="15875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5">
                        <a:lumMod val="20000"/>
                        <a:lumOff val="80000"/>
                      </a:schemeClr>
                    </a:gs>
                    <a:gs pos="49000">
                      <a:schemeClr val="accent5">
                        <a:lumMod val="75000"/>
                      </a:schemeClr>
                    </a:gs>
                    <a:gs pos="50000">
                      <a:schemeClr val="accent5">
                        <a:lumMod val="50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5400000" scaled="1"/>
                </a:gradFill>
              </a:rPr>
              <a:t>説明会の様子</a:t>
            </a:r>
            <a:r>
              <a:rPr lang="en-US" altLang="ja-JP" dirty="0" smtClean="0">
                <a:ln w="15875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5">
                        <a:lumMod val="20000"/>
                        <a:lumOff val="80000"/>
                      </a:schemeClr>
                    </a:gs>
                    <a:gs pos="49000">
                      <a:schemeClr val="accent5">
                        <a:lumMod val="75000"/>
                      </a:schemeClr>
                    </a:gs>
                    <a:gs pos="50000">
                      <a:schemeClr val="accent5">
                        <a:lumMod val="50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5400000" scaled="1"/>
                </a:gradFill>
              </a:rPr>
              <a:t/>
            </a:r>
            <a:br>
              <a:rPr lang="en-US" altLang="ja-JP" dirty="0" smtClean="0">
                <a:ln w="15875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5">
                        <a:lumMod val="20000"/>
                        <a:lumOff val="80000"/>
                      </a:schemeClr>
                    </a:gs>
                    <a:gs pos="49000">
                      <a:schemeClr val="accent5">
                        <a:lumMod val="75000"/>
                      </a:schemeClr>
                    </a:gs>
                    <a:gs pos="50000">
                      <a:schemeClr val="accent5">
                        <a:lumMod val="50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5400000" scaled="1"/>
                </a:gradFill>
              </a:rPr>
            </a:br>
            <a:r>
              <a:rPr lang="ja-JP" altLang="en-US" dirty="0" smtClean="0">
                <a:ln w="15875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5">
                        <a:lumMod val="20000"/>
                        <a:lumOff val="80000"/>
                      </a:schemeClr>
                    </a:gs>
                    <a:gs pos="49000">
                      <a:schemeClr val="accent5">
                        <a:lumMod val="75000"/>
                      </a:schemeClr>
                    </a:gs>
                    <a:gs pos="50000">
                      <a:schemeClr val="accent5">
                        <a:lumMod val="50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5400000" scaled="1"/>
                </a:gradFill>
              </a:rPr>
              <a:t>＊日本の企業と海外企業</a:t>
            </a:r>
            <a:r>
              <a:rPr lang="en-US" altLang="ja-JP" dirty="0" smtClean="0">
                <a:ln w="15875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5">
                        <a:lumMod val="20000"/>
                        <a:lumOff val="80000"/>
                      </a:schemeClr>
                    </a:gs>
                    <a:gs pos="49000">
                      <a:schemeClr val="accent5">
                        <a:lumMod val="75000"/>
                      </a:schemeClr>
                    </a:gs>
                    <a:gs pos="50000">
                      <a:schemeClr val="accent5">
                        <a:lumMod val="50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5400000" scaled="1"/>
                </a:gradFill>
              </a:rPr>
              <a:t/>
            </a:r>
            <a:br>
              <a:rPr lang="en-US" altLang="ja-JP" dirty="0" smtClean="0">
                <a:ln w="15875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5">
                        <a:lumMod val="20000"/>
                        <a:lumOff val="80000"/>
                      </a:schemeClr>
                    </a:gs>
                    <a:gs pos="49000">
                      <a:schemeClr val="accent5">
                        <a:lumMod val="75000"/>
                      </a:schemeClr>
                    </a:gs>
                    <a:gs pos="50000">
                      <a:schemeClr val="accent5">
                        <a:lumMod val="50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5400000" scaled="1"/>
                </a:gradFill>
              </a:rPr>
            </a:br>
            <a:r>
              <a:rPr lang="ja-JP" altLang="en-US" sz="3200" dirty="0" smtClean="0">
                <a:ln w="15875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5">
                        <a:lumMod val="20000"/>
                        <a:lumOff val="80000"/>
                      </a:schemeClr>
                    </a:gs>
                    <a:gs pos="49000">
                      <a:schemeClr val="accent5">
                        <a:lumMod val="75000"/>
                      </a:schemeClr>
                    </a:gs>
                    <a:gs pos="50000">
                      <a:schemeClr val="accent5">
                        <a:lumMod val="50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5400000" scaled="1"/>
                </a:gradFill>
              </a:rPr>
              <a:t>●</a:t>
            </a:r>
            <a:r>
              <a:rPr lang="ja-JP" altLang="en-US" dirty="0" smtClean="0">
                <a:ln w="15875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5">
                        <a:lumMod val="20000"/>
                        <a:lumOff val="80000"/>
                      </a:schemeClr>
                    </a:gs>
                    <a:gs pos="49000">
                      <a:schemeClr val="accent5">
                        <a:lumMod val="75000"/>
                      </a:schemeClr>
                    </a:gs>
                    <a:gs pos="50000">
                      <a:schemeClr val="accent5">
                        <a:lumMod val="50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5400000" scaled="1"/>
                </a:gradFill>
              </a:rPr>
              <a:t>高校生とマインドマップ</a:t>
            </a:r>
            <a:r>
              <a:rPr lang="en-US" altLang="ja-JP" dirty="0" smtClean="0">
                <a:ln w="15875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5">
                        <a:lumMod val="20000"/>
                        <a:lumOff val="80000"/>
                      </a:schemeClr>
                    </a:gs>
                    <a:gs pos="49000">
                      <a:schemeClr val="accent5">
                        <a:lumMod val="75000"/>
                      </a:schemeClr>
                    </a:gs>
                    <a:gs pos="50000">
                      <a:schemeClr val="accent5">
                        <a:lumMod val="50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5400000" scaled="1"/>
                </a:gradFill>
              </a:rPr>
              <a:t/>
            </a:r>
            <a:br>
              <a:rPr lang="en-US" altLang="ja-JP" dirty="0" smtClean="0">
                <a:ln w="15875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5">
                        <a:lumMod val="20000"/>
                        <a:lumOff val="80000"/>
                      </a:schemeClr>
                    </a:gs>
                    <a:gs pos="49000">
                      <a:schemeClr val="accent5">
                        <a:lumMod val="75000"/>
                      </a:schemeClr>
                    </a:gs>
                    <a:gs pos="50000">
                      <a:schemeClr val="accent5">
                        <a:lumMod val="50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5400000" scaled="1"/>
                </a:gradFill>
              </a:rPr>
            </a:br>
            <a:r>
              <a:rPr lang="ja-JP" altLang="en-US" dirty="0" smtClean="0">
                <a:ln w="15875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5">
                        <a:lumMod val="20000"/>
                        <a:lumOff val="80000"/>
                      </a:schemeClr>
                    </a:gs>
                    <a:gs pos="49000">
                      <a:schemeClr val="accent5">
                        <a:lumMod val="75000"/>
                      </a:schemeClr>
                    </a:gs>
                    <a:gs pos="50000">
                      <a:schemeClr val="accent5">
                        <a:lumMod val="50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5400000" scaled="1"/>
                </a:gradFill>
              </a:rPr>
              <a:t>＊アドバイスと気付き</a:t>
            </a:r>
            <a:r>
              <a:rPr lang="en-US" altLang="ja-JP" dirty="0" smtClean="0">
                <a:ln w="15875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5">
                        <a:lumMod val="20000"/>
                        <a:lumOff val="80000"/>
                      </a:schemeClr>
                    </a:gs>
                    <a:gs pos="49000">
                      <a:schemeClr val="accent5">
                        <a:lumMod val="75000"/>
                      </a:schemeClr>
                    </a:gs>
                    <a:gs pos="50000">
                      <a:schemeClr val="accent5">
                        <a:lumMod val="50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5400000" scaled="1"/>
                </a:gradFill>
              </a:rPr>
              <a:t/>
            </a:r>
            <a:br>
              <a:rPr lang="en-US" altLang="ja-JP" dirty="0" smtClean="0">
                <a:ln w="15875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5">
                        <a:lumMod val="20000"/>
                        <a:lumOff val="80000"/>
                      </a:schemeClr>
                    </a:gs>
                    <a:gs pos="49000">
                      <a:schemeClr val="accent5">
                        <a:lumMod val="75000"/>
                      </a:schemeClr>
                    </a:gs>
                    <a:gs pos="50000">
                      <a:schemeClr val="accent5">
                        <a:lumMod val="50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5400000" scaled="1"/>
                </a:gradFill>
              </a:rPr>
            </a:br>
            <a:r>
              <a:rPr lang="ja-JP" altLang="en-US" sz="3200" dirty="0" smtClean="0">
                <a:ln w="15875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5">
                        <a:lumMod val="20000"/>
                        <a:lumOff val="80000"/>
                      </a:schemeClr>
                    </a:gs>
                    <a:gs pos="49000">
                      <a:schemeClr val="accent5">
                        <a:lumMod val="75000"/>
                      </a:schemeClr>
                    </a:gs>
                    <a:gs pos="50000">
                      <a:schemeClr val="accent5">
                        <a:lumMod val="50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5400000" scaled="1"/>
                </a:gradFill>
              </a:rPr>
              <a:t>●</a:t>
            </a:r>
            <a:r>
              <a:rPr lang="ja-JP" altLang="en-US" dirty="0" smtClean="0">
                <a:ln w="15875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5">
                        <a:lumMod val="20000"/>
                        <a:lumOff val="80000"/>
                      </a:schemeClr>
                    </a:gs>
                    <a:gs pos="49000">
                      <a:schemeClr val="accent5">
                        <a:lumMod val="75000"/>
                      </a:schemeClr>
                    </a:gs>
                    <a:gs pos="50000">
                      <a:schemeClr val="accent5">
                        <a:lumMod val="50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5400000" scaled="1"/>
                </a:gradFill>
              </a:rPr>
              <a:t>ワールド・カフェのサブテーマ</a:t>
            </a:r>
            <a:r>
              <a:rPr lang="en-US" altLang="ja-JP" dirty="0" smtClean="0">
                <a:ln w="15875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5">
                        <a:lumMod val="20000"/>
                        <a:lumOff val="80000"/>
                      </a:schemeClr>
                    </a:gs>
                    <a:gs pos="49000">
                      <a:schemeClr val="accent5">
                        <a:lumMod val="75000"/>
                      </a:schemeClr>
                    </a:gs>
                    <a:gs pos="50000">
                      <a:schemeClr val="accent5">
                        <a:lumMod val="50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5400000" scaled="1"/>
                </a:gradFill>
              </a:rPr>
              <a:t/>
            </a:r>
            <a:br>
              <a:rPr lang="en-US" altLang="ja-JP" dirty="0" smtClean="0">
                <a:ln w="15875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5">
                        <a:lumMod val="20000"/>
                        <a:lumOff val="80000"/>
                      </a:schemeClr>
                    </a:gs>
                    <a:gs pos="49000">
                      <a:schemeClr val="accent5">
                        <a:lumMod val="75000"/>
                      </a:schemeClr>
                    </a:gs>
                    <a:gs pos="50000">
                      <a:schemeClr val="accent5">
                        <a:lumMod val="50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5400000" scaled="1"/>
                </a:gradFill>
              </a:rPr>
            </a:br>
            <a:r>
              <a:rPr lang="ja-JP" altLang="en-US" dirty="0" smtClean="0">
                <a:ln w="15875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5">
                        <a:lumMod val="20000"/>
                        <a:lumOff val="80000"/>
                      </a:schemeClr>
                    </a:gs>
                    <a:gs pos="49000">
                      <a:schemeClr val="accent5">
                        <a:lumMod val="75000"/>
                      </a:schemeClr>
                    </a:gs>
                    <a:gs pos="50000">
                      <a:schemeClr val="accent5">
                        <a:lumMod val="50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5400000" scaled="1"/>
                </a:gradFill>
              </a:rPr>
              <a:t>＊ワークシートについて</a:t>
            </a:r>
            <a:endParaRPr kumimoji="1" lang="ja-JP" altLang="en-US" dirty="0">
              <a:ln w="15875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5">
                      <a:lumMod val="20000"/>
                      <a:lumOff val="80000"/>
                    </a:schemeClr>
                  </a:gs>
                  <a:gs pos="49000">
                    <a:schemeClr val="accent5">
                      <a:lumMod val="75000"/>
                    </a:schemeClr>
                  </a:gs>
                  <a:gs pos="50000">
                    <a:schemeClr val="accent5">
                      <a:lumMod val="50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5400000" scaled="1"/>
              </a:gradFill>
            </a:endParaRPr>
          </a:p>
        </p:txBody>
      </p:sp>
      <p:pic>
        <p:nvPicPr>
          <p:cNvPr id="1026" name="Picture 2" descr="C:\Users\8awk1150\AppData\Local\Microsoft\Windows\Temporary Internet Files\Content.IE5\0UCR70FT\MC90030098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404664"/>
            <a:ext cx="2115918" cy="19554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4114800" cy="782960"/>
          </a:xfrm>
        </p:spPr>
        <p:txBody>
          <a:bodyPr>
            <a:normAutofit/>
          </a:bodyPr>
          <a:lstStyle/>
          <a:p>
            <a:r>
              <a:rPr kumimoji="1" lang="ja-JP" altLang="en-US" sz="4800" b="0" dirty="0" smtClean="0"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説明会</a:t>
            </a:r>
            <a:r>
              <a:rPr kumimoji="1" lang="ja-JP" altLang="en-US" sz="4000" b="0" dirty="0" smtClean="0"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の</a:t>
            </a:r>
            <a:r>
              <a:rPr kumimoji="1" lang="ja-JP" altLang="en-US" sz="4800" b="0" dirty="0" smtClean="0"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流れ</a:t>
            </a:r>
            <a:endParaRPr kumimoji="1" lang="ja-JP" altLang="en-US" sz="4800" b="0" dirty="0">
              <a:blipFill>
                <a:blip r:embed="rId2"/>
                <a:tile tx="0" ty="0" sx="100000" sy="100000" flip="none" algn="tl"/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51520" y="1412776"/>
            <a:ext cx="792088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latin typeface="+mj-ea"/>
                <a:ea typeface="+mj-ea"/>
              </a:rPr>
              <a:t>①ワールド・カフェとは？</a:t>
            </a:r>
            <a:endParaRPr kumimoji="1" lang="en-US" altLang="ja-JP" sz="2400" b="1" dirty="0" smtClean="0">
              <a:latin typeface="+mj-ea"/>
              <a:ea typeface="+mj-ea"/>
            </a:endParaRPr>
          </a:p>
          <a:p>
            <a:r>
              <a:rPr lang="ja-JP" altLang="en-US" sz="2400" b="1" dirty="0" smtClean="0">
                <a:latin typeface="+mj-ea"/>
                <a:ea typeface="+mj-ea"/>
              </a:rPr>
              <a:t>②ルール</a:t>
            </a:r>
            <a:r>
              <a:rPr lang="ja-JP" altLang="en-US" dirty="0" smtClean="0">
                <a:latin typeface="+mj-ea"/>
                <a:ea typeface="+mj-ea"/>
              </a:rPr>
              <a:t>（ブレインストーミング、カフェ・エチケット）</a:t>
            </a:r>
            <a:endParaRPr lang="en-US" altLang="ja-JP" sz="2400" dirty="0" smtClean="0">
              <a:latin typeface="+mj-ea"/>
              <a:ea typeface="+mj-ea"/>
            </a:endParaRPr>
          </a:p>
          <a:p>
            <a:r>
              <a:rPr kumimoji="1" lang="ja-JP" altLang="en-US" sz="2400" b="1" dirty="0" smtClean="0">
                <a:latin typeface="+mj-ea"/>
                <a:ea typeface="+mj-ea"/>
              </a:rPr>
              <a:t>③ワールド・カフェ中の移動説明</a:t>
            </a:r>
            <a:endParaRPr kumimoji="1" lang="en-US" altLang="ja-JP" sz="2400" b="1" dirty="0" smtClean="0">
              <a:latin typeface="+mj-ea"/>
              <a:ea typeface="+mj-ea"/>
            </a:endParaRPr>
          </a:p>
          <a:p>
            <a:endParaRPr lang="en-US" altLang="ja-JP" sz="800" b="1" dirty="0" smtClean="0">
              <a:solidFill>
                <a:srgbClr val="FF6600"/>
              </a:solidFill>
            </a:endParaRPr>
          </a:p>
          <a:p>
            <a:r>
              <a:rPr lang="ja-JP" altLang="en-US" b="1" dirty="0" smtClean="0">
                <a:solidFill>
                  <a:srgbClr val="FF6600"/>
                </a:solidFill>
              </a:rPr>
              <a:t>☆</a:t>
            </a:r>
            <a:r>
              <a:rPr lang="en-US" altLang="ja-JP" b="1" dirty="0" smtClean="0">
                <a:solidFill>
                  <a:srgbClr val="FFC000"/>
                </a:solidFill>
              </a:rPr>
              <a:t>::::::::::::::::::::::::::::::::::::::::::::::::::::::::::::::::::::::::::::::::::::</a:t>
            </a:r>
            <a:r>
              <a:rPr lang="en-US" altLang="ja-JP" b="1" dirty="0" smtClean="0">
                <a:solidFill>
                  <a:srgbClr val="FF6600"/>
                </a:solidFill>
              </a:rPr>
              <a:t>☆</a:t>
            </a:r>
            <a:r>
              <a:rPr lang="ja-JP" altLang="en-US" sz="2400" b="1" dirty="0" smtClean="0"/>
              <a:t/>
            </a:r>
            <a:br>
              <a:rPr lang="ja-JP" altLang="en-US" sz="2400" b="1" dirty="0" smtClean="0"/>
            </a:br>
            <a:endParaRPr lang="en-US" altLang="ja-JP" sz="800" b="1" dirty="0" smtClean="0"/>
          </a:p>
          <a:p>
            <a:r>
              <a:rPr kumimoji="1" lang="ja-JP" altLang="en-US" sz="2400" b="1" dirty="0" smtClean="0">
                <a:latin typeface="+mj-ea"/>
                <a:ea typeface="+mj-ea"/>
              </a:rPr>
              <a:t>④サブテーマを考えてみよう</a:t>
            </a:r>
            <a:endParaRPr kumimoji="1" lang="en-US" altLang="ja-JP" sz="2400" b="1" dirty="0" smtClean="0">
              <a:latin typeface="+mj-ea"/>
              <a:ea typeface="+mj-ea"/>
            </a:endParaRPr>
          </a:p>
          <a:p>
            <a:r>
              <a:rPr lang="ja-JP" altLang="en-US" sz="2400" b="1" dirty="0" smtClean="0">
                <a:latin typeface="+mj-ea"/>
                <a:ea typeface="+mj-ea"/>
              </a:rPr>
              <a:t>⑤現時点でのメインテーマとサブテーマ例</a:t>
            </a:r>
            <a:endParaRPr lang="en-US" altLang="ja-JP" sz="2400" b="1" dirty="0" smtClean="0">
              <a:latin typeface="+mj-ea"/>
              <a:ea typeface="+mj-ea"/>
            </a:endParaRPr>
          </a:p>
          <a:p>
            <a:endParaRPr lang="en-US" altLang="ja-JP" sz="800" b="1" dirty="0" smtClean="0">
              <a:solidFill>
                <a:srgbClr val="FF6600"/>
              </a:solidFill>
            </a:endParaRPr>
          </a:p>
          <a:p>
            <a:r>
              <a:rPr lang="ja-JP" altLang="en-US" b="1" dirty="0" smtClean="0">
                <a:solidFill>
                  <a:srgbClr val="FF6600"/>
                </a:solidFill>
              </a:rPr>
              <a:t>☆</a:t>
            </a:r>
            <a:r>
              <a:rPr lang="en-US" altLang="ja-JP" b="1" dirty="0" smtClean="0">
                <a:solidFill>
                  <a:srgbClr val="FFC000"/>
                </a:solidFill>
              </a:rPr>
              <a:t>::::::::::::::::::::::::::::::::::::::::::::::::::::::::::::::::::::::::::::::::::::</a:t>
            </a:r>
            <a:r>
              <a:rPr lang="en-US" altLang="ja-JP" b="1" dirty="0" smtClean="0">
                <a:solidFill>
                  <a:srgbClr val="FF6600"/>
                </a:solidFill>
              </a:rPr>
              <a:t>☆</a:t>
            </a:r>
            <a:r>
              <a:rPr lang="ja-JP" altLang="en-US" b="1" dirty="0" smtClean="0"/>
              <a:t/>
            </a:r>
            <a:br>
              <a:rPr lang="ja-JP" altLang="en-US" b="1" dirty="0" smtClean="0"/>
            </a:br>
            <a:endParaRPr lang="en-US" altLang="ja-JP" sz="800" b="1" dirty="0" smtClean="0"/>
          </a:p>
          <a:p>
            <a:r>
              <a:rPr lang="ja-JP" altLang="en-US" sz="2400" b="1" dirty="0" smtClean="0">
                <a:latin typeface="+mj-ea"/>
                <a:ea typeface="+mj-ea"/>
              </a:rPr>
              <a:t>⑥日本の企業へのイメージは？</a:t>
            </a:r>
            <a:r>
              <a:rPr lang="ja-JP" altLang="en-US" dirty="0" smtClean="0">
                <a:latin typeface="+mj-ea"/>
                <a:ea typeface="+mj-ea"/>
              </a:rPr>
              <a:t>（マイナスイメージ）</a:t>
            </a:r>
            <a:endParaRPr lang="en-US" altLang="ja-JP" sz="2400" dirty="0" smtClean="0">
              <a:latin typeface="+mj-ea"/>
              <a:ea typeface="+mj-ea"/>
            </a:endParaRPr>
          </a:p>
          <a:p>
            <a:r>
              <a:rPr lang="ja-JP" altLang="en-US" sz="2400" b="1" dirty="0" smtClean="0">
                <a:latin typeface="+mj-ea"/>
                <a:ea typeface="+mj-ea"/>
              </a:rPr>
              <a:t>⑦</a:t>
            </a:r>
            <a:r>
              <a:rPr lang="en-US" altLang="ja-JP" sz="2400" b="1" dirty="0" smtClean="0">
                <a:latin typeface="+mj-ea"/>
                <a:ea typeface="+mj-ea"/>
              </a:rPr>
              <a:t>DVD</a:t>
            </a:r>
            <a:r>
              <a:rPr lang="ja-JP" altLang="en-US" sz="2400" b="1" dirty="0" smtClean="0">
                <a:latin typeface="+mj-ea"/>
                <a:ea typeface="+mj-ea"/>
              </a:rPr>
              <a:t>鑑賞</a:t>
            </a:r>
            <a:r>
              <a:rPr lang="ja-JP" altLang="en-US" dirty="0" smtClean="0">
                <a:latin typeface="+mj-ea"/>
                <a:ea typeface="+mj-ea"/>
              </a:rPr>
              <a:t>（</a:t>
            </a:r>
            <a:r>
              <a:rPr lang="en-US" altLang="ja-JP" dirty="0" smtClean="0">
                <a:latin typeface="+mj-ea"/>
                <a:ea typeface="+mj-ea"/>
              </a:rPr>
              <a:t>H&amp;M</a:t>
            </a:r>
            <a:r>
              <a:rPr lang="ja-JP" altLang="en-US" dirty="0" err="1" smtClean="0">
                <a:latin typeface="+mj-ea"/>
                <a:ea typeface="+mj-ea"/>
              </a:rPr>
              <a:t>、</a:t>
            </a:r>
            <a:r>
              <a:rPr lang="en-US" altLang="ja-JP" dirty="0" smtClean="0">
                <a:latin typeface="+mj-ea"/>
                <a:ea typeface="+mj-ea"/>
              </a:rPr>
              <a:t>IKEA</a:t>
            </a:r>
            <a:r>
              <a:rPr lang="ja-JP" altLang="en-US" dirty="0" smtClean="0">
                <a:latin typeface="+mj-ea"/>
                <a:ea typeface="+mj-ea"/>
              </a:rPr>
              <a:t>）</a:t>
            </a:r>
            <a:endParaRPr lang="en-US" altLang="ja-JP" sz="2400" dirty="0" smtClean="0">
              <a:latin typeface="+mj-ea"/>
              <a:ea typeface="+mj-ea"/>
            </a:endParaRPr>
          </a:p>
          <a:p>
            <a:r>
              <a:rPr lang="ja-JP" altLang="en-US" sz="2400" b="1" dirty="0" smtClean="0">
                <a:latin typeface="+mj-ea"/>
                <a:ea typeface="+mj-ea"/>
              </a:rPr>
              <a:t>⑧北欧企業の違いは？</a:t>
            </a:r>
            <a:r>
              <a:rPr lang="ja-JP" altLang="en-US" dirty="0" smtClean="0">
                <a:latin typeface="+mj-ea"/>
                <a:ea typeface="+mj-ea"/>
              </a:rPr>
              <a:t>（プラスイメージ）</a:t>
            </a:r>
            <a:endParaRPr lang="en-US" altLang="ja-JP" dirty="0" smtClean="0">
              <a:latin typeface="+mj-ea"/>
              <a:ea typeface="+mj-ea"/>
            </a:endParaRPr>
          </a:p>
          <a:p>
            <a:endParaRPr lang="en-US" altLang="ja-JP" sz="800" b="1" dirty="0" smtClean="0">
              <a:solidFill>
                <a:srgbClr val="FF6600"/>
              </a:solidFill>
            </a:endParaRPr>
          </a:p>
          <a:p>
            <a:r>
              <a:rPr lang="ja-JP" altLang="en-US" b="1" dirty="0" smtClean="0">
                <a:solidFill>
                  <a:srgbClr val="FF6600"/>
                </a:solidFill>
              </a:rPr>
              <a:t>☆</a:t>
            </a:r>
            <a:r>
              <a:rPr lang="en-US" altLang="ja-JP" b="1" dirty="0" smtClean="0">
                <a:solidFill>
                  <a:srgbClr val="FFC000"/>
                </a:solidFill>
              </a:rPr>
              <a:t>::::::::::::::::::::::::::::::::::::::::::::::::::::::::::::::::::::::::::::::::::::</a:t>
            </a:r>
            <a:r>
              <a:rPr lang="en-US" altLang="ja-JP" b="1" dirty="0" smtClean="0">
                <a:solidFill>
                  <a:srgbClr val="FF6600"/>
                </a:solidFill>
              </a:rPr>
              <a:t>☆</a:t>
            </a:r>
            <a:endParaRPr lang="en-US" altLang="ja-JP" b="1" dirty="0" smtClean="0">
              <a:solidFill>
                <a:srgbClr val="FF6600"/>
              </a:solidFill>
              <a:latin typeface="+mj-ea"/>
              <a:ea typeface="+mj-ea"/>
            </a:endParaRPr>
          </a:p>
          <a:p>
            <a:endParaRPr lang="en-US" altLang="ja-JP" sz="800" b="1" dirty="0" smtClean="0">
              <a:latin typeface="+mj-ea"/>
              <a:ea typeface="+mj-ea"/>
            </a:endParaRPr>
          </a:p>
          <a:p>
            <a:r>
              <a:rPr lang="ja-JP" altLang="en-US" sz="2400" b="1" dirty="0" smtClean="0">
                <a:latin typeface="+mj-ea"/>
                <a:ea typeface="+mj-ea"/>
              </a:rPr>
              <a:t>⑨みなさんが働きたい理想の会社は？</a:t>
            </a:r>
            <a:r>
              <a:rPr lang="ja-JP" altLang="en-US" dirty="0" smtClean="0">
                <a:latin typeface="+mj-ea"/>
                <a:ea typeface="+mj-ea"/>
              </a:rPr>
              <a:t>（マインドマップ）</a:t>
            </a:r>
            <a:endParaRPr lang="en-US" altLang="ja-JP" sz="2400" dirty="0" smtClean="0">
              <a:latin typeface="+mj-ea"/>
              <a:ea typeface="+mj-ea"/>
            </a:endParaRPr>
          </a:p>
        </p:txBody>
      </p:sp>
      <p:pic>
        <p:nvPicPr>
          <p:cNvPr id="2050" name="Picture 2" descr="C:\Users\8awk1150\AppData\Local\Microsoft\Windows\Temporary Internet Files\Content.IE5\PVCOK593\MP90043852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60648"/>
            <a:ext cx="2160240" cy="864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92080" y="764704"/>
            <a:ext cx="3384376" cy="782960"/>
          </a:xfrm>
        </p:spPr>
        <p:txBody>
          <a:bodyPr>
            <a:normAutofit fontScale="90000"/>
          </a:bodyPr>
          <a:lstStyle/>
          <a:p>
            <a:r>
              <a:rPr kumimoji="1" lang="ja-JP" altLang="en-US" sz="4800" b="0" dirty="0" smtClean="0"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説明会</a:t>
            </a:r>
            <a:r>
              <a:rPr kumimoji="1" lang="ja-JP" altLang="en-US" sz="4000" b="0" dirty="0" smtClean="0"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の</a:t>
            </a:r>
            <a:r>
              <a:rPr kumimoji="1" lang="ja-JP" altLang="en-US" sz="4800" b="0" dirty="0" smtClean="0"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様子</a:t>
            </a:r>
            <a:endParaRPr kumimoji="1" lang="ja-JP" altLang="en-US" sz="4800" b="0" dirty="0">
              <a:blipFill>
                <a:blip r:embed="rId2"/>
                <a:tile tx="0" ty="0" sx="100000" sy="100000" flip="none" algn="tl"/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pic>
        <p:nvPicPr>
          <p:cNvPr id="3" name="図 2" descr="CIMG072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332656"/>
            <a:ext cx="4824536" cy="3618402"/>
          </a:xfrm>
          <a:prstGeom prst="rect">
            <a:avLst/>
          </a:prstGeom>
          <a:ln w="101600" cap="sq"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4" name="図 3" descr="CIMG073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408738">
            <a:off x="4204123" y="2701785"/>
            <a:ext cx="4344608" cy="3258456"/>
          </a:xfrm>
          <a:prstGeom prst="rect">
            <a:avLst/>
          </a:prstGeom>
          <a:ln w="101600" cap="sq"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3081" name="Picture 9" descr="C:\Users\8awk1150\AppData\Local\Microsoft\Windows\Temporary Internet Files\Content.IE5\PVCOK593\MC900382576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4653136"/>
            <a:ext cx="1904256" cy="19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242048" cy="698336"/>
          </a:xfrm>
        </p:spPr>
        <p:txBody>
          <a:bodyPr>
            <a:normAutofit/>
          </a:bodyPr>
          <a:lstStyle/>
          <a:p>
            <a:r>
              <a:rPr kumimoji="1" lang="ja-JP" altLang="en-US" sz="4000" b="0" dirty="0" smtClean="0"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日本の企業</a:t>
            </a:r>
            <a:r>
              <a:rPr kumimoji="1" lang="ja-JP" altLang="en-US" sz="3200" b="0" dirty="0" smtClean="0"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と</a:t>
            </a:r>
            <a:r>
              <a:rPr kumimoji="1" lang="ja-JP" altLang="en-US" sz="4000" b="0" dirty="0" smtClean="0"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海外企業</a:t>
            </a:r>
            <a:endParaRPr kumimoji="1" lang="ja-JP" altLang="en-US" sz="4000" b="0" dirty="0">
              <a:blipFill>
                <a:blip r:embed="rId2"/>
                <a:tile tx="0" ty="0" sx="100000" sy="100000" flip="none" algn="tl"/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51520" y="2060848"/>
            <a:ext cx="35283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HGP創英角ﾎﾟｯﾌﾟ体" pitchFamily="50" charset="-128"/>
                <a:ea typeface="HGP創英角ﾎﾟｯﾌﾟ体" pitchFamily="50" charset="-128"/>
              </a:rPr>
              <a:t>日本企業</a:t>
            </a:r>
            <a:r>
              <a:rPr kumimoji="1" lang="ja-JP" altLang="en-US" sz="1600" dirty="0" smtClean="0">
                <a:latin typeface="HGP創英角ﾎﾟｯﾌﾟ体" pitchFamily="50" charset="-128"/>
                <a:ea typeface="HGP創英角ﾎﾟｯﾌﾟ体" pitchFamily="50" charset="-128"/>
              </a:rPr>
              <a:t>へのイメージ</a:t>
            </a:r>
            <a:endParaRPr lang="en-US" altLang="ja-JP" sz="20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lang="en-US" altLang="ja-JP" dirty="0" smtClean="0"/>
          </a:p>
          <a:p>
            <a:r>
              <a:rPr lang="en-US" altLang="ja-JP" sz="2400" b="1" dirty="0" smtClean="0">
                <a:solidFill>
                  <a:srgbClr val="00B0F0"/>
                </a:solidFill>
                <a:latin typeface="+mj-ea"/>
                <a:ea typeface="+mj-ea"/>
              </a:rPr>
              <a:t>-</a:t>
            </a:r>
            <a:r>
              <a:rPr lang="ja-JP" altLang="en-US" sz="2000" dirty="0" smtClean="0">
                <a:latin typeface="+mj-ea"/>
                <a:ea typeface="+mj-ea"/>
              </a:rPr>
              <a:t>残業がある</a:t>
            </a:r>
            <a:endParaRPr lang="en-US" altLang="ja-JP" sz="2000" dirty="0" smtClean="0">
              <a:latin typeface="+mj-ea"/>
              <a:ea typeface="+mj-ea"/>
            </a:endParaRPr>
          </a:p>
          <a:p>
            <a:r>
              <a:rPr kumimoji="1" lang="en-US" altLang="ja-JP" sz="2400" b="1" dirty="0" smtClean="0">
                <a:solidFill>
                  <a:srgbClr val="00B0F0"/>
                </a:solidFill>
                <a:latin typeface="+mj-ea"/>
                <a:ea typeface="+mj-ea"/>
              </a:rPr>
              <a:t>-</a:t>
            </a:r>
            <a:r>
              <a:rPr kumimoji="1" lang="ja-JP" altLang="en-US" sz="2000" dirty="0" smtClean="0">
                <a:latin typeface="+mj-ea"/>
                <a:ea typeface="+mj-ea"/>
              </a:rPr>
              <a:t>休みがない</a:t>
            </a:r>
            <a:endParaRPr kumimoji="1" lang="en-US" altLang="ja-JP" sz="2000" dirty="0" smtClean="0">
              <a:latin typeface="+mj-ea"/>
              <a:ea typeface="+mj-ea"/>
            </a:endParaRPr>
          </a:p>
          <a:p>
            <a:r>
              <a:rPr lang="en-US" altLang="ja-JP" sz="2400" b="1" dirty="0" smtClean="0">
                <a:solidFill>
                  <a:srgbClr val="00B0F0"/>
                </a:solidFill>
                <a:latin typeface="+mj-ea"/>
                <a:ea typeface="+mj-ea"/>
              </a:rPr>
              <a:t>-</a:t>
            </a:r>
            <a:r>
              <a:rPr lang="ja-JP" altLang="en-US" sz="2000" dirty="0" smtClean="0">
                <a:latin typeface="+mj-ea"/>
                <a:ea typeface="+mj-ea"/>
              </a:rPr>
              <a:t>社長と社員が遠い</a:t>
            </a:r>
            <a:endParaRPr lang="en-US" altLang="ja-JP" sz="2000" dirty="0" smtClean="0">
              <a:latin typeface="+mj-ea"/>
              <a:ea typeface="+mj-ea"/>
            </a:endParaRPr>
          </a:p>
          <a:p>
            <a:endParaRPr kumimoji="1" lang="en-US" altLang="ja-JP" sz="2000" dirty="0" smtClean="0">
              <a:latin typeface="+mj-ea"/>
              <a:ea typeface="+mj-ea"/>
            </a:endParaRPr>
          </a:p>
          <a:p>
            <a:r>
              <a:rPr lang="en-US" altLang="ja-JP" sz="2400" b="1" dirty="0" smtClean="0">
                <a:solidFill>
                  <a:srgbClr val="FF6699"/>
                </a:solidFill>
                <a:latin typeface="+mj-ea"/>
                <a:ea typeface="+mj-ea"/>
              </a:rPr>
              <a:t>+</a:t>
            </a:r>
            <a:r>
              <a:rPr lang="ja-JP" altLang="en-US" sz="2000" dirty="0" smtClean="0">
                <a:latin typeface="+mj-ea"/>
                <a:ea typeface="+mj-ea"/>
              </a:rPr>
              <a:t>最先端の技術を使っている</a:t>
            </a:r>
            <a:endParaRPr lang="en-US" altLang="ja-JP" sz="2000" dirty="0" smtClean="0">
              <a:latin typeface="+mj-ea"/>
              <a:ea typeface="+mj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83968" y="1988840"/>
            <a:ext cx="302433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HGP創英角ﾎﾟｯﾌﾟ体" pitchFamily="50" charset="-128"/>
                <a:ea typeface="HGP創英角ﾎﾟｯﾌﾟ体" pitchFamily="50" charset="-128"/>
              </a:rPr>
              <a:t>北欧企業</a:t>
            </a:r>
            <a:r>
              <a:rPr kumimoji="1" lang="ja-JP" altLang="en-US" dirty="0" smtClean="0">
                <a:latin typeface="HGP創英角ﾎﾟｯﾌﾟ体" pitchFamily="50" charset="-128"/>
                <a:ea typeface="HGP創英角ﾎﾟｯﾌﾟ体" pitchFamily="50" charset="-128"/>
              </a:rPr>
              <a:t>の違い</a:t>
            </a:r>
            <a:endParaRPr kumimoji="1" lang="en-US" altLang="ja-JP" sz="20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lang="en-US" altLang="ja-JP" dirty="0" smtClean="0"/>
          </a:p>
          <a:p>
            <a:r>
              <a:rPr kumimoji="1" lang="en-US" altLang="ja-JP" sz="2400" b="1" dirty="0" smtClean="0">
                <a:solidFill>
                  <a:srgbClr val="FF6699"/>
                </a:solidFill>
                <a:latin typeface="+mn-ea"/>
              </a:rPr>
              <a:t>+</a:t>
            </a:r>
            <a:r>
              <a:rPr kumimoji="1" lang="ja-JP" altLang="en-US" sz="2000" dirty="0" smtClean="0">
                <a:latin typeface="+mn-ea"/>
              </a:rPr>
              <a:t>残業がない</a:t>
            </a:r>
            <a:endParaRPr kumimoji="1" lang="en-US" altLang="ja-JP" sz="2000" dirty="0" smtClean="0">
              <a:latin typeface="+mn-ea"/>
            </a:endParaRPr>
          </a:p>
          <a:p>
            <a:r>
              <a:rPr lang="en-US" altLang="ja-JP" sz="2400" b="1" dirty="0" smtClean="0">
                <a:solidFill>
                  <a:srgbClr val="FF6699"/>
                </a:solidFill>
                <a:latin typeface="+mn-ea"/>
              </a:rPr>
              <a:t>+</a:t>
            </a:r>
            <a:r>
              <a:rPr lang="ja-JP" altLang="en-US" sz="2000" dirty="0" smtClean="0">
                <a:latin typeface="+mn-ea"/>
              </a:rPr>
              <a:t>会議が短い</a:t>
            </a:r>
            <a:endParaRPr lang="en-US" altLang="ja-JP" sz="2000" dirty="0" smtClean="0">
              <a:latin typeface="+mn-ea"/>
            </a:endParaRPr>
          </a:p>
          <a:p>
            <a:r>
              <a:rPr kumimoji="1" lang="en-US" altLang="ja-JP" sz="2400" b="1" dirty="0" smtClean="0">
                <a:solidFill>
                  <a:srgbClr val="FF6699"/>
                </a:solidFill>
                <a:latin typeface="+mn-ea"/>
              </a:rPr>
              <a:t>+</a:t>
            </a:r>
            <a:r>
              <a:rPr kumimoji="1" lang="ja-JP" altLang="en-US" sz="2000" dirty="0" smtClean="0">
                <a:latin typeface="+mn-ea"/>
              </a:rPr>
              <a:t>敬語を使わなくていい</a:t>
            </a:r>
            <a:endParaRPr kumimoji="1" lang="en-US" altLang="ja-JP" sz="2000" dirty="0" smtClean="0">
              <a:latin typeface="+mn-ea"/>
            </a:endParaRPr>
          </a:p>
          <a:p>
            <a:r>
              <a:rPr lang="en-US" altLang="ja-JP" sz="2400" b="1" dirty="0" smtClean="0">
                <a:solidFill>
                  <a:srgbClr val="FF6699"/>
                </a:solidFill>
                <a:latin typeface="+mn-ea"/>
              </a:rPr>
              <a:t>+</a:t>
            </a:r>
            <a:r>
              <a:rPr lang="ja-JP" altLang="en-US" sz="2000" dirty="0" smtClean="0">
                <a:latin typeface="+mn-ea"/>
              </a:rPr>
              <a:t>意見交換ができる</a:t>
            </a:r>
            <a:endParaRPr lang="en-US" altLang="ja-JP" sz="2000" dirty="0" smtClean="0">
              <a:latin typeface="+mn-ea"/>
            </a:endParaRPr>
          </a:p>
          <a:p>
            <a:r>
              <a:rPr kumimoji="1" lang="en-US" altLang="ja-JP" sz="2400" b="1" dirty="0" smtClean="0">
                <a:solidFill>
                  <a:srgbClr val="FF6699"/>
                </a:solidFill>
                <a:latin typeface="+mn-ea"/>
              </a:rPr>
              <a:t>+</a:t>
            </a:r>
            <a:r>
              <a:rPr kumimoji="1" lang="ja-JP" altLang="en-US" sz="2000" dirty="0" smtClean="0">
                <a:latin typeface="+mn-ea"/>
              </a:rPr>
              <a:t>サウナがある</a:t>
            </a:r>
            <a:endParaRPr kumimoji="1" lang="en-US" altLang="ja-JP" sz="2000" dirty="0" smtClean="0">
              <a:latin typeface="+mn-ea"/>
            </a:endParaRPr>
          </a:p>
        </p:txBody>
      </p:sp>
      <p:pic>
        <p:nvPicPr>
          <p:cNvPr id="4102" name="Picture 6" descr="C:\Users\8awk1150\AppData\Local\Microsoft\Windows\Temporary Internet Files\Content.IE5\PVCOK593\MP90036283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1844824"/>
            <a:ext cx="1152128" cy="720080"/>
          </a:xfrm>
          <a:prstGeom prst="rect">
            <a:avLst/>
          </a:prstGeom>
          <a:noFill/>
        </p:spPr>
      </p:pic>
      <p:pic>
        <p:nvPicPr>
          <p:cNvPr id="4103" name="Picture 7" descr="C:\Users\8awk1150\AppData\Local\Microsoft\Windows\Temporary Internet Files\Content.IE5\PVCOK593\MC90000100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1916832"/>
            <a:ext cx="1039018" cy="730290"/>
          </a:xfrm>
          <a:prstGeom prst="rect">
            <a:avLst/>
          </a:prstGeom>
          <a:noFill/>
        </p:spPr>
      </p:pic>
      <p:sp>
        <p:nvSpPr>
          <p:cNvPr id="11" name="十字形 10"/>
          <p:cNvSpPr/>
          <p:nvPr/>
        </p:nvSpPr>
        <p:spPr>
          <a:xfrm>
            <a:off x="5076056" y="4941168"/>
            <a:ext cx="1584176" cy="1512168"/>
          </a:xfrm>
          <a:prstGeom prst="plus">
            <a:avLst>
              <a:gd name="adj" fmla="val 38661"/>
            </a:avLst>
          </a:prstGeom>
          <a:solidFill>
            <a:srgbClr val="FF47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971600" y="5445224"/>
            <a:ext cx="1872208" cy="432048"/>
          </a:xfrm>
          <a:prstGeom prst="rect">
            <a:avLst/>
          </a:prstGeom>
          <a:solidFill>
            <a:srgbClr val="0094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二等辺三角形 14"/>
          <p:cNvSpPr/>
          <p:nvPr/>
        </p:nvSpPr>
        <p:spPr>
          <a:xfrm rot="3719469">
            <a:off x="5062086" y="2181082"/>
            <a:ext cx="459985" cy="1056321"/>
          </a:xfrm>
          <a:prstGeom prst="triangle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二等辺三角形 11"/>
          <p:cNvSpPr/>
          <p:nvPr/>
        </p:nvSpPr>
        <p:spPr>
          <a:xfrm rot="14153319">
            <a:off x="2559185" y="3985994"/>
            <a:ext cx="519243" cy="1080120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二等辺三角形 12"/>
          <p:cNvSpPr/>
          <p:nvPr/>
        </p:nvSpPr>
        <p:spPr>
          <a:xfrm rot="7459079">
            <a:off x="5085275" y="3944788"/>
            <a:ext cx="452533" cy="1133181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二等辺三角形 13"/>
          <p:cNvSpPr/>
          <p:nvPr/>
        </p:nvSpPr>
        <p:spPr>
          <a:xfrm rot="18103978">
            <a:off x="2531164" y="2017271"/>
            <a:ext cx="445916" cy="1206637"/>
          </a:xfrm>
          <a:prstGeom prst="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2843808" y="2420888"/>
            <a:ext cx="2304256" cy="2304256"/>
          </a:xfrm>
          <a:prstGeom prst="ellipse">
            <a:avLst/>
          </a:prstGeom>
          <a:solidFill>
            <a:schemeClr val="accent5">
              <a:lumMod val="60000"/>
              <a:lumOff val="4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5194920" cy="698336"/>
          </a:xfrm>
        </p:spPr>
        <p:txBody>
          <a:bodyPr>
            <a:normAutofit/>
          </a:bodyPr>
          <a:lstStyle/>
          <a:p>
            <a:r>
              <a:rPr kumimoji="1" lang="ja-JP" altLang="en-US" sz="3600" b="0" dirty="0" smtClean="0"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高校生</a:t>
            </a:r>
            <a:r>
              <a:rPr kumimoji="1" lang="ja-JP" altLang="en-US" sz="2800" b="0" dirty="0" smtClean="0"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と</a:t>
            </a:r>
            <a:r>
              <a:rPr kumimoji="1" lang="ja-JP" altLang="en-US" sz="3600" b="0" dirty="0" smtClean="0"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マインドマップ</a:t>
            </a:r>
            <a:endParaRPr kumimoji="1" lang="ja-JP" altLang="en-US" sz="3600" b="0" dirty="0">
              <a:blipFill>
                <a:blip r:embed="rId2"/>
                <a:tile tx="0" ty="0" sx="100000" sy="100000" flip="none" algn="tl"/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pic>
        <p:nvPicPr>
          <p:cNvPr id="7170" name="Picture 2" descr="C:\Users\8awk1150\AppData\Local\Microsoft\Windows\Temporary Internet Files\Content.IE5\X5G9EIK1\MC90042074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16632"/>
            <a:ext cx="1152128" cy="971591"/>
          </a:xfrm>
          <a:prstGeom prst="rect">
            <a:avLst/>
          </a:prstGeom>
          <a:noFill/>
        </p:spPr>
      </p:pic>
      <p:pic>
        <p:nvPicPr>
          <p:cNvPr id="7172" name="Picture 4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2636912"/>
            <a:ext cx="1891114" cy="1881606"/>
          </a:xfrm>
          <a:prstGeom prst="rect">
            <a:avLst/>
          </a:prstGeom>
          <a:noFill/>
        </p:spPr>
      </p:pic>
      <p:pic>
        <p:nvPicPr>
          <p:cNvPr id="7175" name="Picture 7" descr="C:\Users\8awk1150\AppData\Local\Microsoft\Windows\Temporary Internet Files\Content.IE5\X5G9EIK1\MC90004572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2492896"/>
            <a:ext cx="2160240" cy="2026310"/>
          </a:xfrm>
          <a:prstGeom prst="rect">
            <a:avLst/>
          </a:prstGeom>
          <a:noFill/>
        </p:spPr>
      </p:pic>
      <p:sp>
        <p:nvSpPr>
          <p:cNvPr id="10" name="テキスト ボックス 9"/>
          <p:cNvSpPr txBox="1"/>
          <p:nvPr/>
        </p:nvSpPr>
        <p:spPr>
          <a:xfrm>
            <a:off x="3131840" y="177281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solidFill>
                  <a:srgbClr val="FF4784"/>
                </a:solidFill>
                <a:latin typeface="HGP創英角ﾎﾟｯﾌﾟ体" pitchFamily="50" charset="-128"/>
                <a:ea typeface="HGP創英角ﾎﾟｯﾌﾟ体" pitchFamily="50" charset="-128"/>
              </a:rPr>
              <a:t>理想カンパニー</a:t>
            </a:r>
            <a:endParaRPr kumimoji="1" lang="en-US" altLang="ja-JP" sz="1600" dirty="0" smtClean="0">
              <a:solidFill>
                <a:srgbClr val="FF4784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kumimoji="1" lang="ja-JP" altLang="en-US" sz="2000" dirty="0" smtClean="0">
                <a:solidFill>
                  <a:srgbClr val="00B0F0"/>
                </a:solidFill>
                <a:latin typeface="HGP創英角ﾎﾟｯﾌﾟ体" pitchFamily="50" charset="-128"/>
                <a:ea typeface="HGP創英角ﾎﾟｯﾌﾟ体" pitchFamily="50" charset="-128"/>
              </a:rPr>
              <a:t>四高社</a:t>
            </a:r>
            <a:endParaRPr kumimoji="1" lang="ja-JP" altLang="en-US" sz="2000" dirty="0">
              <a:solidFill>
                <a:srgbClr val="00B0F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cxnSp>
        <p:nvCxnSpPr>
          <p:cNvPr id="20" name="曲線コネクタ 19"/>
          <p:cNvCxnSpPr>
            <a:stCxn id="15" idx="0"/>
          </p:cNvCxnSpPr>
          <p:nvPr/>
        </p:nvCxnSpPr>
        <p:spPr>
          <a:xfrm>
            <a:off x="5758378" y="2461215"/>
            <a:ext cx="2270006" cy="463729"/>
          </a:xfrm>
          <a:prstGeom prst="curvedConnector3">
            <a:avLst>
              <a:gd name="adj1" fmla="val 50000"/>
            </a:avLst>
          </a:prstGeom>
          <a:ln w="25400">
            <a:solidFill>
              <a:srgbClr val="FFA7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曲線コネクタ 24"/>
          <p:cNvCxnSpPr>
            <a:endCxn id="15" idx="0"/>
          </p:cNvCxnSpPr>
          <p:nvPr/>
        </p:nvCxnSpPr>
        <p:spPr>
          <a:xfrm rot="10800000" flipV="1">
            <a:off x="5758378" y="1916831"/>
            <a:ext cx="2197998" cy="544383"/>
          </a:xfrm>
          <a:prstGeom prst="curvedConnector3">
            <a:avLst>
              <a:gd name="adj1" fmla="val 50000"/>
            </a:avLst>
          </a:prstGeom>
          <a:ln w="25400">
            <a:solidFill>
              <a:srgbClr val="FFA7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曲線コネクタ 30"/>
          <p:cNvCxnSpPr/>
          <p:nvPr/>
        </p:nvCxnSpPr>
        <p:spPr>
          <a:xfrm rot="10800000" flipV="1">
            <a:off x="5580112" y="1124743"/>
            <a:ext cx="1368152" cy="1336471"/>
          </a:xfrm>
          <a:prstGeom prst="curvedConnector3">
            <a:avLst>
              <a:gd name="adj1" fmla="val 40337"/>
            </a:avLst>
          </a:prstGeom>
          <a:ln w="25400">
            <a:solidFill>
              <a:srgbClr val="FFA7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曲線コネクタ 42"/>
          <p:cNvCxnSpPr>
            <a:endCxn id="14" idx="0"/>
          </p:cNvCxnSpPr>
          <p:nvPr/>
        </p:nvCxnSpPr>
        <p:spPr>
          <a:xfrm>
            <a:off x="251520" y="1700808"/>
            <a:ext cx="1989474" cy="602459"/>
          </a:xfrm>
          <a:prstGeom prst="curvedConnector3">
            <a:avLst>
              <a:gd name="adj1" fmla="val 50000"/>
            </a:avLst>
          </a:prstGeom>
          <a:ln w="25400">
            <a:solidFill>
              <a:srgbClr val="4BB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曲線コネクタ 44"/>
          <p:cNvCxnSpPr>
            <a:endCxn id="14" idx="0"/>
          </p:cNvCxnSpPr>
          <p:nvPr/>
        </p:nvCxnSpPr>
        <p:spPr>
          <a:xfrm flipV="1">
            <a:off x="251520" y="2303267"/>
            <a:ext cx="1989474" cy="189629"/>
          </a:xfrm>
          <a:prstGeom prst="curvedConnector3">
            <a:avLst>
              <a:gd name="adj1" fmla="val 62183"/>
            </a:avLst>
          </a:prstGeom>
          <a:ln w="25400">
            <a:solidFill>
              <a:srgbClr val="4BB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曲線コネクタ 46"/>
          <p:cNvCxnSpPr>
            <a:endCxn id="14" idx="0"/>
          </p:cNvCxnSpPr>
          <p:nvPr/>
        </p:nvCxnSpPr>
        <p:spPr>
          <a:xfrm flipV="1">
            <a:off x="251520" y="2303267"/>
            <a:ext cx="1989474" cy="1485773"/>
          </a:xfrm>
          <a:prstGeom prst="curvedConnector3">
            <a:avLst>
              <a:gd name="adj1" fmla="val 57753"/>
            </a:avLst>
          </a:prstGeom>
          <a:ln w="25400">
            <a:solidFill>
              <a:srgbClr val="4BB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曲線コネクタ 56"/>
          <p:cNvCxnSpPr>
            <a:endCxn id="12" idx="0"/>
          </p:cNvCxnSpPr>
          <p:nvPr/>
        </p:nvCxnSpPr>
        <p:spPr>
          <a:xfrm>
            <a:off x="683568" y="4221088"/>
            <a:ext cx="1688096" cy="607833"/>
          </a:xfrm>
          <a:prstGeom prst="curvedConnector3">
            <a:avLst>
              <a:gd name="adj1" fmla="val 50000"/>
            </a:avLst>
          </a:prstGeom>
          <a:ln w="25400">
            <a:solidFill>
              <a:srgbClr val="F4EE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曲線コネクタ 58"/>
          <p:cNvCxnSpPr>
            <a:stCxn id="12" idx="0"/>
          </p:cNvCxnSpPr>
          <p:nvPr/>
        </p:nvCxnSpPr>
        <p:spPr>
          <a:xfrm rot="10800000" flipV="1">
            <a:off x="467544" y="4828920"/>
            <a:ext cx="1904120" cy="904335"/>
          </a:xfrm>
          <a:prstGeom prst="curvedConnector3">
            <a:avLst>
              <a:gd name="adj1" fmla="val 50000"/>
            </a:avLst>
          </a:prstGeom>
          <a:ln w="25400">
            <a:solidFill>
              <a:srgbClr val="F4EE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曲線コネクタ 67"/>
          <p:cNvCxnSpPr>
            <a:stCxn id="13" idx="0"/>
          </p:cNvCxnSpPr>
          <p:nvPr/>
        </p:nvCxnSpPr>
        <p:spPr>
          <a:xfrm flipV="1">
            <a:off x="5779500" y="4005064"/>
            <a:ext cx="1960852" cy="825750"/>
          </a:xfrm>
          <a:prstGeom prst="curvedConnector3">
            <a:avLst>
              <a:gd name="adj1" fmla="val 50000"/>
            </a:avLst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曲線コネクタ 69"/>
          <p:cNvCxnSpPr>
            <a:stCxn id="13" idx="0"/>
          </p:cNvCxnSpPr>
          <p:nvPr/>
        </p:nvCxnSpPr>
        <p:spPr>
          <a:xfrm flipV="1">
            <a:off x="5779500" y="3573016"/>
            <a:ext cx="1456796" cy="1257798"/>
          </a:xfrm>
          <a:prstGeom prst="curvedConnector3">
            <a:avLst>
              <a:gd name="adj1" fmla="val 43194"/>
            </a:avLst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曲線コネクタ 71"/>
          <p:cNvCxnSpPr>
            <a:stCxn id="13" idx="0"/>
          </p:cNvCxnSpPr>
          <p:nvPr/>
        </p:nvCxnSpPr>
        <p:spPr>
          <a:xfrm flipV="1">
            <a:off x="5779500" y="4797152"/>
            <a:ext cx="2104868" cy="33662"/>
          </a:xfrm>
          <a:prstGeom prst="curvedConnector3">
            <a:avLst>
              <a:gd name="adj1" fmla="val 50000"/>
            </a:avLst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曲線コネクタ 73"/>
          <p:cNvCxnSpPr>
            <a:stCxn id="13" idx="0"/>
          </p:cNvCxnSpPr>
          <p:nvPr/>
        </p:nvCxnSpPr>
        <p:spPr>
          <a:xfrm>
            <a:off x="5779500" y="4830814"/>
            <a:ext cx="2104868" cy="1190474"/>
          </a:xfrm>
          <a:prstGeom prst="curvedConnector3">
            <a:avLst>
              <a:gd name="adj1" fmla="val 31681"/>
            </a:avLst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曲線コネクタ 75"/>
          <p:cNvCxnSpPr>
            <a:stCxn id="13" idx="0"/>
          </p:cNvCxnSpPr>
          <p:nvPr/>
        </p:nvCxnSpPr>
        <p:spPr>
          <a:xfrm flipH="1">
            <a:off x="5148064" y="4830814"/>
            <a:ext cx="631436" cy="1550514"/>
          </a:xfrm>
          <a:prstGeom prst="curvedConnector4">
            <a:avLst>
              <a:gd name="adj1" fmla="val -62374"/>
              <a:gd name="adj2" fmla="val 77865"/>
            </a:avLst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曲線コネクタ 77"/>
          <p:cNvCxnSpPr>
            <a:stCxn id="13" idx="0"/>
          </p:cNvCxnSpPr>
          <p:nvPr/>
        </p:nvCxnSpPr>
        <p:spPr>
          <a:xfrm flipH="1">
            <a:off x="4283968" y="4830814"/>
            <a:ext cx="1495532" cy="902442"/>
          </a:xfrm>
          <a:prstGeom prst="curvedConnector3">
            <a:avLst>
              <a:gd name="adj1" fmla="val -7228"/>
            </a:avLst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テキスト ボックス 101"/>
          <p:cNvSpPr txBox="1"/>
          <p:nvPr/>
        </p:nvSpPr>
        <p:spPr>
          <a:xfrm rot="1356230">
            <a:off x="2144923" y="217669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P創英角ﾎﾟｯﾌﾟ体" pitchFamily="50" charset="-128"/>
                <a:ea typeface="HGP創英角ﾎﾟｯﾌﾟ体" pitchFamily="50" charset="-128"/>
              </a:rPr>
              <a:t>社長と社員</a:t>
            </a:r>
            <a:endParaRPr kumimoji="1" lang="ja-JP" altLang="en-US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 rot="20539532">
            <a:off x="4600875" y="231742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P創英角ﾎﾟｯﾌﾟ体" pitchFamily="50" charset="-128"/>
                <a:ea typeface="HGP創英角ﾎﾟｯﾌﾟ体" pitchFamily="50" charset="-128"/>
              </a:rPr>
              <a:t>家庭生活</a:t>
            </a:r>
            <a:endParaRPr kumimoji="1" lang="ja-JP" altLang="en-US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 rot="18807857">
            <a:off x="2378859" y="4106251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P創英角ﾎﾟｯﾌﾟ体" pitchFamily="50" charset="-128"/>
                <a:ea typeface="HGP創英角ﾎﾟｯﾌﾟ体" pitchFamily="50" charset="-128"/>
              </a:rPr>
              <a:t>休暇</a:t>
            </a:r>
            <a:endParaRPr kumimoji="1" lang="ja-JP" altLang="en-US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 rot="2753489">
            <a:off x="4889523" y="4146533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P創英角ﾎﾟｯﾌﾟ体" pitchFamily="50" charset="-128"/>
                <a:ea typeface="HGP創英角ﾎﾟｯﾌﾟ体" pitchFamily="50" charset="-128"/>
              </a:rPr>
              <a:t>職場</a:t>
            </a:r>
            <a:r>
              <a:rPr lang="ja-JP" altLang="en-US" dirty="0" smtClean="0">
                <a:latin typeface="HGP創英角ﾎﾟｯﾌﾟ体" pitchFamily="50" charset="-128"/>
                <a:ea typeface="HGP創英角ﾎﾟｯﾌﾟ体" pitchFamily="50" charset="-128"/>
              </a:rPr>
              <a:t>環境</a:t>
            </a:r>
            <a:endParaRPr kumimoji="1" lang="ja-JP" altLang="en-US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 rot="1245787">
            <a:off x="188515" y="1546445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上下関係が厳しくない</a:t>
            </a:r>
            <a:endParaRPr kumimoji="1" lang="ja-JP" altLang="en-US" sz="1400" dirty="0"/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0" y="2132856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サウナで仲良く</a:t>
            </a:r>
            <a:endParaRPr kumimoji="1" lang="ja-JP" altLang="en-US" sz="1400" dirty="0"/>
          </a:p>
        </p:txBody>
      </p:sp>
      <p:sp>
        <p:nvSpPr>
          <p:cNvPr id="111" name="テキスト ボックス 110"/>
          <p:cNvSpPr txBox="1"/>
          <p:nvPr/>
        </p:nvSpPr>
        <p:spPr>
          <a:xfrm rot="19546944">
            <a:off x="67380" y="3021771"/>
            <a:ext cx="14635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社員パーティー</a:t>
            </a:r>
            <a:endParaRPr kumimoji="1" lang="ja-JP" altLang="en-US" sz="1400" dirty="0"/>
          </a:p>
        </p:txBody>
      </p:sp>
      <p:sp>
        <p:nvSpPr>
          <p:cNvPr id="119" name="テキスト ボックス 118"/>
          <p:cNvSpPr txBox="1"/>
          <p:nvPr/>
        </p:nvSpPr>
        <p:spPr>
          <a:xfrm rot="1826873">
            <a:off x="1129051" y="4149021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長期休暇</a:t>
            </a:r>
            <a:endParaRPr kumimoji="1" lang="ja-JP" altLang="en-US" sz="1400" dirty="0"/>
          </a:p>
        </p:txBody>
      </p:sp>
      <p:sp>
        <p:nvSpPr>
          <p:cNvPr id="122" name="テキスト ボックス 121"/>
          <p:cNvSpPr txBox="1"/>
          <p:nvPr/>
        </p:nvSpPr>
        <p:spPr>
          <a:xfrm rot="20168919">
            <a:off x="488587" y="5123033"/>
            <a:ext cx="9645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育児休暇</a:t>
            </a:r>
            <a:endParaRPr kumimoji="1" lang="ja-JP" altLang="en-US" sz="1400" dirty="0"/>
          </a:p>
        </p:txBody>
      </p:sp>
      <p:sp>
        <p:nvSpPr>
          <p:cNvPr id="126" name="テキスト ボックス 125"/>
          <p:cNvSpPr txBox="1"/>
          <p:nvPr/>
        </p:nvSpPr>
        <p:spPr>
          <a:xfrm rot="18344211">
            <a:off x="5476171" y="1552284"/>
            <a:ext cx="1269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ゆとりがある</a:t>
            </a:r>
            <a:endParaRPr kumimoji="1" lang="ja-JP" altLang="en-US" sz="1400" dirty="0"/>
          </a:p>
        </p:txBody>
      </p:sp>
      <p:sp>
        <p:nvSpPr>
          <p:cNvPr id="130" name="テキスト ボックス 129"/>
          <p:cNvSpPr txBox="1"/>
          <p:nvPr/>
        </p:nvSpPr>
        <p:spPr>
          <a:xfrm rot="20040690">
            <a:off x="6374100" y="1753202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子供との時間</a:t>
            </a:r>
            <a:endParaRPr kumimoji="1" lang="ja-JP" altLang="en-US" sz="1400" dirty="0"/>
          </a:p>
        </p:txBody>
      </p:sp>
      <p:sp>
        <p:nvSpPr>
          <p:cNvPr id="133" name="テキスト ボックス 132"/>
          <p:cNvSpPr txBox="1"/>
          <p:nvPr/>
        </p:nvSpPr>
        <p:spPr>
          <a:xfrm rot="822520">
            <a:off x="6604180" y="2443136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早く帰宅できる</a:t>
            </a:r>
            <a:endParaRPr kumimoji="1" lang="ja-JP" altLang="en-US" sz="1400" dirty="0"/>
          </a:p>
        </p:txBody>
      </p:sp>
      <p:sp>
        <p:nvSpPr>
          <p:cNvPr id="135" name="テキスト ボックス 134"/>
          <p:cNvSpPr txBox="1"/>
          <p:nvPr/>
        </p:nvSpPr>
        <p:spPr>
          <a:xfrm rot="18843801">
            <a:off x="5731278" y="3796077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美人がいる</a:t>
            </a:r>
            <a:endParaRPr kumimoji="1" lang="ja-JP" altLang="en-US" sz="1400" dirty="0"/>
          </a:p>
        </p:txBody>
      </p:sp>
      <p:sp>
        <p:nvSpPr>
          <p:cNvPr id="137" name="テキスト ボックス 136"/>
          <p:cNvSpPr txBox="1"/>
          <p:nvPr/>
        </p:nvSpPr>
        <p:spPr>
          <a:xfrm rot="19437902">
            <a:off x="6479624" y="4001046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FIKA</a:t>
            </a:r>
            <a:endParaRPr kumimoji="1" lang="ja-JP" altLang="en-US" sz="1400" dirty="0"/>
          </a:p>
        </p:txBody>
      </p:sp>
      <p:sp>
        <p:nvSpPr>
          <p:cNvPr id="139" name="テキスト ボックス 138"/>
          <p:cNvSpPr txBox="1"/>
          <p:nvPr/>
        </p:nvSpPr>
        <p:spPr>
          <a:xfrm>
            <a:off x="6588224" y="4509120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サウナがある</a:t>
            </a:r>
            <a:endParaRPr kumimoji="1" lang="ja-JP" altLang="en-US" sz="1400" dirty="0"/>
          </a:p>
        </p:txBody>
      </p:sp>
      <p:sp>
        <p:nvSpPr>
          <p:cNvPr id="148" name="テキスト ボックス 147"/>
          <p:cNvSpPr txBox="1"/>
          <p:nvPr/>
        </p:nvSpPr>
        <p:spPr>
          <a:xfrm rot="1641437">
            <a:off x="6186153" y="524320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ウォシュレットがある</a:t>
            </a:r>
            <a:endParaRPr kumimoji="1" lang="ja-JP" altLang="en-US" sz="1400" dirty="0"/>
          </a:p>
        </p:txBody>
      </p:sp>
      <p:sp>
        <p:nvSpPr>
          <p:cNvPr id="152" name="テキスト ボックス 151"/>
          <p:cNvSpPr txBox="1"/>
          <p:nvPr/>
        </p:nvSpPr>
        <p:spPr>
          <a:xfrm rot="19460975">
            <a:off x="5136543" y="5587135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会議が短い</a:t>
            </a:r>
            <a:endParaRPr kumimoji="1" lang="ja-JP" altLang="en-US" sz="1400" dirty="0"/>
          </a:p>
        </p:txBody>
      </p:sp>
      <p:sp>
        <p:nvSpPr>
          <p:cNvPr id="154" name="テキスト ボックス 153"/>
          <p:cNvSpPr txBox="1"/>
          <p:nvPr/>
        </p:nvSpPr>
        <p:spPr>
          <a:xfrm rot="20566960">
            <a:off x="4145169" y="5128692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ニックネームで呼ぶ</a:t>
            </a:r>
            <a:endParaRPr kumimoji="1" lang="ja-JP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2" grpId="0" animBg="1"/>
      <p:bldP spid="13" grpId="0" animBg="1"/>
      <p:bldP spid="14" grpId="0" animBg="1"/>
      <p:bldP spid="102" grpId="0"/>
      <p:bldP spid="103" grpId="0"/>
      <p:bldP spid="104" grpId="0"/>
      <p:bldP spid="106" grpId="0"/>
      <p:bldP spid="107" grpId="0"/>
      <p:bldP spid="109" grpId="0"/>
      <p:bldP spid="111" grpId="0"/>
      <p:bldP spid="119" grpId="0"/>
      <p:bldP spid="122" grpId="0"/>
      <p:bldP spid="126" grpId="0"/>
      <p:bldP spid="130" grpId="0"/>
      <p:bldP spid="133" grpId="0"/>
      <p:bldP spid="135" grpId="0"/>
      <p:bldP spid="137" grpId="0"/>
      <p:bldP spid="139" grpId="0"/>
      <p:bldP spid="148" grpId="0"/>
      <p:bldP spid="152" grpId="0"/>
      <p:bldP spid="1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4906888" cy="698336"/>
          </a:xfrm>
        </p:spPr>
        <p:txBody>
          <a:bodyPr>
            <a:normAutofit/>
          </a:bodyPr>
          <a:lstStyle/>
          <a:p>
            <a:r>
              <a:rPr kumimoji="1" lang="ja-JP" altLang="en-US" sz="4000" b="0" dirty="0" smtClean="0"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アドバイス</a:t>
            </a:r>
            <a:r>
              <a:rPr kumimoji="1" lang="ja-JP" altLang="en-US" sz="3200" b="0" dirty="0" smtClean="0"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と</a:t>
            </a:r>
            <a:r>
              <a:rPr kumimoji="1" lang="ja-JP" altLang="en-US" sz="4000" b="0" dirty="0" smtClean="0"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気付き</a:t>
            </a:r>
            <a:endParaRPr kumimoji="1" lang="ja-JP" altLang="en-US" sz="4000" b="0" dirty="0">
              <a:blipFill>
                <a:blip r:embed="rId2"/>
                <a:tile tx="0" ty="0" sx="100000" sy="100000" flip="none" algn="tl"/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9552" y="1772816"/>
            <a:ext cx="453650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HGP創英角ﾎﾟｯﾌﾟ体" pitchFamily="50" charset="-128"/>
                <a:ea typeface="HGP創英角ﾎﾟｯﾌﾟ体" pitchFamily="50" charset="-128"/>
              </a:rPr>
              <a:t>アドバイス</a:t>
            </a:r>
            <a:r>
              <a:rPr kumimoji="1" lang="ja-JP" altLang="en-US" sz="1600" dirty="0" smtClean="0">
                <a:latin typeface="HGP創英角ﾎﾟｯﾌﾟ体" pitchFamily="50" charset="-128"/>
                <a:ea typeface="HGP創英角ﾎﾟｯﾌﾟ体" pitchFamily="50" charset="-128"/>
              </a:rPr>
              <a:t>（工藤先生、友人）</a:t>
            </a:r>
            <a:endParaRPr kumimoji="1" lang="en-US" altLang="ja-JP" sz="20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kumimoji="1" lang="en-US" altLang="ja-JP" sz="1200" dirty="0" smtClean="0"/>
          </a:p>
          <a:p>
            <a:r>
              <a:rPr kumimoji="1" lang="ja-JP" altLang="en-US" b="1" dirty="0" smtClean="0">
                <a:solidFill>
                  <a:srgbClr val="FF6600"/>
                </a:solidFill>
                <a:latin typeface="HGP創英角ﾎﾟｯﾌﾟ体" pitchFamily="50" charset="-128"/>
                <a:ea typeface="HGP創英角ﾎﾟｯﾌﾟ体" pitchFamily="50" charset="-128"/>
              </a:rPr>
              <a:t>＊</a:t>
            </a:r>
            <a:r>
              <a:rPr kumimoji="1" lang="ja-JP" altLang="en-US" sz="1600" dirty="0" smtClean="0">
                <a:latin typeface="+mj-ea"/>
                <a:ea typeface="+mj-ea"/>
              </a:rPr>
              <a:t>ワールド・カフェの実際の写真があるといい</a:t>
            </a:r>
            <a:endParaRPr kumimoji="1" lang="en-US" altLang="ja-JP" sz="1600" dirty="0" smtClean="0">
              <a:latin typeface="+mj-ea"/>
              <a:ea typeface="+mj-ea"/>
            </a:endParaRPr>
          </a:p>
          <a:p>
            <a:r>
              <a:rPr lang="ja-JP" altLang="en-US" b="1" dirty="0" smtClean="0">
                <a:solidFill>
                  <a:srgbClr val="FF6600"/>
                </a:solidFill>
                <a:latin typeface="HGP創英角ﾎﾟｯﾌﾟ体" pitchFamily="50" charset="-128"/>
                <a:ea typeface="HGP創英角ﾎﾟｯﾌﾟ体" pitchFamily="50" charset="-128"/>
              </a:rPr>
              <a:t>＊</a:t>
            </a:r>
            <a:r>
              <a:rPr lang="ja-JP" altLang="en-US" sz="1600" dirty="0" smtClean="0">
                <a:latin typeface="+mj-ea"/>
                <a:ea typeface="+mj-ea"/>
              </a:rPr>
              <a:t>黒板に向かって喋らない</a:t>
            </a:r>
            <a:endParaRPr lang="en-US" altLang="ja-JP" sz="1600" dirty="0" smtClean="0">
              <a:latin typeface="+mj-ea"/>
              <a:ea typeface="+mj-ea"/>
            </a:endParaRPr>
          </a:p>
          <a:p>
            <a:r>
              <a:rPr lang="ja-JP" altLang="en-US" sz="1600" dirty="0" smtClean="0">
                <a:latin typeface="+mj-ea"/>
                <a:ea typeface="+mj-ea"/>
              </a:rPr>
              <a:t>　（喋る・</a:t>
            </a:r>
            <a:r>
              <a:rPr lang="ja-JP" altLang="en-US" sz="1600" dirty="0" err="1" smtClean="0">
                <a:latin typeface="+mj-ea"/>
                <a:ea typeface="+mj-ea"/>
              </a:rPr>
              <a:t>書くの</a:t>
            </a:r>
            <a:r>
              <a:rPr lang="ja-JP" altLang="en-US" sz="1600" dirty="0" smtClean="0">
                <a:latin typeface="+mj-ea"/>
                <a:ea typeface="+mj-ea"/>
              </a:rPr>
              <a:t>どちらかに）</a:t>
            </a:r>
            <a:endParaRPr lang="en-US" altLang="ja-JP" sz="1600" dirty="0" smtClean="0">
              <a:latin typeface="+mj-ea"/>
              <a:ea typeface="+mj-ea"/>
            </a:endParaRPr>
          </a:p>
          <a:p>
            <a:r>
              <a:rPr kumimoji="1" lang="ja-JP" altLang="en-US" b="1" dirty="0" smtClean="0">
                <a:solidFill>
                  <a:srgbClr val="FF6600"/>
                </a:solidFill>
                <a:latin typeface="HGP創英角ﾎﾟｯﾌﾟ体" pitchFamily="50" charset="-128"/>
                <a:ea typeface="HGP創英角ﾎﾟｯﾌﾟ体" pitchFamily="50" charset="-128"/>
              </a:rPr>
              <a:t>＊</a:t>
            </a:r>
            <a:r>
              <a:rPr kumimoji="1" lang="ja-JP" altLang="en-US" sz="1600" dirty="0" smtClean="0">
                <a:latin typeface="+mj-ea"/>
                <a:ea typeface="+mj-ea"/>
              </a:rPr>
              <a:t>字を大きく書く</a:t>
            </a:r>
            <a:endParaRPr kumimoji="1" lang="en-US" altLang="ja-JP" sz="1600" dirty="0" smtClean="0">
              <a:latin typeface="+mj-ea"/>
              <a:ea typeface="+mj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560" y="4221088"/>
            <a:ext cx="561662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HGP創英角ﾎﾟｯﾌﾟ体" pitchFamily="50" charset="-128"/>
                <a:ea typeface="HGP創英角ﾎﾟｯﾌﾟ体" pitchFamily="50" charset="-128"/>
              </a:rPr>
              <a:t>気付き</a:t>
            </a:r>
            <a:endParaRPr kumimoji="1" lang="en-US" altLang="ja-JP" sz="28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lang="en-US" altLang="ja-JP" sz="1200" dirty="0" smtClean="0"/>
          </a:p>
          <a:p>
            <a:r>
              <a:rPr lang="ja-JP" altLang="en-US" b="1" dirty="0" smtClean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>＊</a:t>
            </a:r>
            <a:r>
              <a:rPr lang="ja-JP" altLang="en-US" sz="1600" dirty="0" smtClean="0">
                <a:latin typeface="+mj-ea"/>
                <a:ea typeface="+mj-ea"/>
              </a:rPr>
              <a:t>高校生を引き込むには問いかけを投げながらするといい</a:t>
            </a:r>
            <a:endParaRPr lang="en-US" altLang="ja-JP" sz="1600" dirty="0" smtClean="0">
              <a:latin typeface="+mj-ea"/>
              <a:ea typeface="+mj-ea"/>
            </a:endParaRPr>
          </a:p>
          <a:p>
            <a:r>
              <a:rPr lang="ja-JP" altLang="en-US" sz="1600" dirty="0" smtClean="0">
                <a:latin typeface="+mj-ea"/>
                <a:ea typeface="+mj-ea"/>
              </a:rPr>
              <a:t>　（一体感）</a:t>
            </a:r>
            <a:endParaRPr lang="en-US" altLang="ja-JP" sz="1600" dirty="0" smtClean="0">
              <a:latin typeface="+mj-ea"/>
              <a:ea typeface="+mj-ea"/>
            </a:endParaRPr>
          </a:p>
          <a:p>
            <a:r>
              <a:rPr lang="ja-JP" altLang="en-US" b="1" dirty="0" smtClean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>＊</a:t>
            </a:r>
            <a:r>
              <a:rPr lang="ja-JP" altLang="en-US" sz="1600" dirty="0" smtClean="0">
                <a:latin typeface="+mj-ea"/>
                <a:ea typeface="+mj-ea"/>
              </a:rPr>
              <a:t>参加型にするために、積極的に当てる</a:t>
            </a:r>
            <a:endParaRPr lang="en-US" altLang="ja-JP" sz="1600" dirty="0" smtClean="0">
              <a:latin typeface="+mj-ea"/>
              <a:ea typeface="+mj-ea"/>
            </a:endParaRPr>
          </a:p>
          <a:p>
            <a:r>
              <a:rPr lang="ja-JP" altLang="en-US" b="1" dirty="0" smtClean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>＊</a:t>
            </a:r>
            <a:r>
              <a:rPr lang="ja-JP" altLang="en-US" sz="1600" dirty="0" smtClean="0">
                <a:latin typeface="+mj-ea"/>
                <a:ea typeface="+mj-ea"/>
              </a:rPr>
              <a:t>タメ語を混ぜてフラットな雰囲気に</a:t>
            </a:r>
            <a:endParaRPr lang="en-US" altLang="ja-JP" sz="1600" dirty="0" smtClean="0">
              <a:latin typeface="+mj-ea"/>
              <a:ea typeface="+mj-ea"/>
            </a:endParaRPr>
          </a:p>
        </p:txBody>
      </p:sp>
      <p:pic>
        <p:nvPicPr>
          <p:cNvPr id="5133" name="Picture 13" descr="C:\Users\8awk1150\AppData\Local\Microsoft\Windows\Temporary Internet Files\Content.IE5\0UCR70FT\MC90035411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404664"/>
            <a:ext cx="1296144" cy="1296144"/>
          </a:xfrm>
          <a:prstGeom prst="rect">
            <a:avLst/>
          </a:prstGeom>
          <a:noFill/>
        </p:spPr>
      </p:pic>
      <p:sp>
        <p:nvSpPr>
          <p:cNvPr id="21" name="角丸四角形吹き出し 20"/>
          <p:cNvSpPr/>
          <p:nvPr/>
        </p:nvSpPr>
        <p:spPr>
          <a:xfrm>
            <a:off x="4716016" y="2852936"/>
            <a:ext cx="3528392" cy="1872208"/>
          </a:xfrm>
          <a:prstGeom prst="wedgeRoundRectCallout">
            <a:avLst>
              <a:gd name="adj1" fmla="val -68292"/>
              <a:gd name="adj2" fmla="val 19543"/>
              <a:gd name="adj3" fmla="val 16667"/>
            </a:avLst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accent6">
                    <a:lumMod val="75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高校生はシャイだから</a:t>
            </a:r>
            <a:endParaRPr kumimoji="1" lang="en-US" altLang="ja-JP" dirty="0" smtClean="0">
              <a:solidFill>
                <a:schemeClr val="accent6">
                  <a:lumMod val="75000"/>
                </a:schemeClr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kumimoji="1" lang="ja-JP" altLang="en-US" sz="3600" dirty="0" smtClean="0">
                <a:solidFill>
                  <a:schemeClr val="accent6">
                    <a:lumMod val="75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様子を見ながら</a:t>
            </a:r>
            <a:endParaRPr kumimoji="1" lang="en-US" altLang="ja-JP" sz="3600" dirty="0" smtClean="0">
              <a:solidFill>
                <a:schemeClr val="accent6">
                  <a:lumMod val="75000"/>
                </a:schemeClr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lang="ja-JP" altLang="en-US" dirty="0" smtClean="0">
                <a:solidFill>
                  <a:schemeClr val="accent6">
                    <a:lumMod val="75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進めていくことがポイント</a:t>
            </a:r>
            <a:endParaRPr lang="en-US" altLang="ja-JP" dirty="0" smtClean="0">
              <a:solidFill>
                <a:schemeClr val="accent6">
                  <a:lumMod val="75000"/>
                </a:schemeClr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kumimoji="1" lang="ja-JP" altLang="en-US" dirty="0" smtClean="0">
                <a:solidFill>
                  <a:schemeClr val="accent6">
                    <a:lumMod val="75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（</a:t>
            </a:r>
            <a:r>
              <a:rPr kumimoji="1" lang="en-US" altLang="ja-JP" dirty="0" smtClean="0">
                <a:solidFill>
                  <a:schemeClr val="accent6">
                    <a:lumMod val="75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not on stage!!</a:t>
            </a:r>
            <a:r>
              <a:rPr kumimoji="1" lang="ja-JP" altLang="en-US" dirty="0" smtClean="0">
                <a:solidFill>
                  <a:schemeClr val="accent6">
                    <a:lumMod val="75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）</a:t>
            </a:r>
            <a:endParaRPr kumimoji="1" lang="ja-JP" altLang="en-US" dirty="0">
              <a:solidFill>
                <a:schemeClr val="accent6">
                  <a:lumMod val="75000"/>
                </a:schemeClr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08912" cy="936104"/>
          </a:xfrm>
        </p:spPr>
        <p:txBody>
          <a:bodyPr>
            <a:noAutofit/>
          </a:bodyPr>
          <a:lstStyle/>
          <a:p>
            <a:r>
              <a:rPr kumimoji="1" lang="ja-JP" altLang="en-US" sz="4000" b="0" dirty="0" smtClean="0"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ワールド・カフェ</a:t>
            </a:r>
            <a:r>
              <a:rPr kumimoji="1" lang="ja-JP" altLang="en-US" sz="3200" b="0" dirty="0" smtClean="0"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の</a:t>
            </a:r>
            <a:r>
              <a:rPr kumimoji="1" lang="ja-JP" altLang="en-US" sz="4400" b="0" dirty="0" smtClean="0"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サブテーマ</a:t>
            </a:r>
            <a:endParaRPr kumimoji="1" lang="ja-JP" altLang="en-US" sz="4400" b="0" dirty="0">
              <a:blipFill>
                <a:blip r:embed="rId2"/>
                <a:tile tx="0" ty="0" sx="100000" sy="100000" flip="none" algn="tl"/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3568" y="1916832"/>
            <a:ext cx="684076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Round</a:t>
            </a:r>
            <a:r>
              <a:rPr kumimoji="1" lang="en-US" altLang="ja-JP" sz="3600" dirty="0" smtClean="0">
                <a:solidFill>
                  <a:srgbClr val="FF6699"/>
                </a:solidFill>
              </a:rPr>
              <a:t>1</a:t>
            </a:r>
            <a:endParaRPr kumimoji="1" lang="en-US" altLang="ja-JP" sz="2800" dirty="0" smtClean="0">
              <a:solidFill>
                <a:srgbClr val="FF6699"/>
              </a:solidFill>
            </a:endParaRPr>
          </a:p>
          <a:p>
            <a:r>
              <a:rPr lang="ja-JP" altLang="en-US" sz="2800" dirty="0" smtClean="0"/>
              <a:t>働く</a:t>
            </a:r>
            <a:r>
              <a:rPr lang="ja-JP" altLang="en-US" sz="2800" dirty="0"/>
              <a:t>こと</a:t>
            </a:r>
            <a:r>
              <a:rPr lang="ja-JP" altLang="en-US" sz="2800" dirty="0" smtClean="0"/>
              <a:t>のイメージは？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Round</a:t>
            </a:r>
            <a:r>
              <a:rPr lang="en-US" altLang="ja-JP" sz="3600" dirty="0" smtClean="0">
                <a:solidFill>
                  <a:srgbClr val="0070C0"/>
                </a:solidFill>
              </a:rPr>
              <a:t>2</a:t>
            </a:r>
            <a:endParaRPr lang="en-US" altLang="ja-JP" sz="2800" dirty="0" smtClean="0">
              <a:solidFill>
                <a:srgbClr val="0070C0"/>
              </a:solidFill>
            </a:endParaRPr>
          </a:p>
          <a:p>
            <a:r>
              <a:rPr lang="ja-JP" altLang="en-US" sz="2800" dirty="0" smtClean="0"/>
              <a:t>働くことのイメージは？</a:t>
            </a:r>
            <a:endParaRPr lang="en-US" altLang="ja-JP" sz="2800" dirty="0" smtClean="0"/>
          </a:p>
          <a:p>
            <a:endParaRPr kumimoji="1" lang="en-US" altLang="ja-JP" sz="2800" dirty="0" smtClean="0"/>
          </a:p>
          <a:p>
            <a:endParaRPr kumimoji="1" lang="en-US" altLang="ja-JP" sz="2800" dirty="0" smtClean="0"/>
          </a:p>
          <a:p>
            <a:r>
              <a:rPr kumimoji="1" lang="en-US" altLang="ja-JP" sz="2800" dirty="0" smtClean="0"/>
              <a:t>Round</a:t>
            </a:r>
            <a:r>
              <a:rPr kumimoji="1" lang="en-US" altLang="ja-JP" sz="3600" dirty="0" smtClean="0">
                <a:solidFill>
                  <a:srgbClr val="00B050"/>
                </a:solidFill>
              </a:rPr>
              <a:t>3</a:t>
            </a:r>
            <a:endParaRPr kumimoji="1" lang="en-US" altLang="ja-JP" sz="2800" dirty="0" smtClean="0">
              <a:solidFill>
                <a:srgbClr val="00B050"/>
              </a:solidFill>
            </a:endParaRPr>
          </a:p>
          <a:p>
            <a:r>
              <a:rPr lang="ja-JP" altLang="en-US" sz="2800" dirty="0" smtClean="0"/>
              <a:t>将来</a:t>
            </a:r>
            <a:r>
              <a:rPr lang="ja-JP" altLang="en-US" sz="2800" dirty="0"/>
              <a:t>やって</a:t>
            </a:r>
            <a:r>
              <a:rPr lang="ja-JP" altLang="en-US" sz="2800" dirty="0" smtClean="0"/>
              <a:t>みたい働き方は？</a:t>
            </a:r>
            <a:endParaRPr kumimoji="1" lang="ja-JP" altLang="en-US" sz="2800" dirty="0"/>
          </a:p>
        </p:txBody>
      </p:sp>
      <p:sp>
        <p:nvSpPr>
          <p:cNvPr id="4" name="角丸四角形吹き出し 3"/>
          <p:cNvSpPr/>
          <p:nvPr/>
        </p:nvSpPr>
        <p:spPr>
          <a:xfrm>
            <a:off x="5508104" y="3356992"/>
            <a:ext cx="2016224" cy="1368152"/>
          </a:xfrm>
          <a:prstGeom prst="wedgeRoundRectCallout">
            <a:avLst>
              <a:gd name="adj1" fmla="val -100919"/>
              <a:gd name="adj2" fmla="val 25877"/>
              <a:gd name="adj3" fmla="val 1666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rgbClr val="FF6600"/>
                </a:solidFill>
                <a:latin typeface="HGP創英角ﾎﾟｯﾌﾟ体" pitchFamily="50" charset="-128"/>
                <a:ea typeface="HGP創英角ﾎﾟｯﾌﾟ体" pitchFamily="50" charset="-128"/>
              </a:rPr>
              <a:t>１</a:t>
            </a:r>
            <a:r>
              <a:rPr kumimoji="1" lang="en-US" altLang="ja-JP" dirty="0" smtClean="0">
                <a:solidFill>
                  <a:srgbClr val="FF6600"/>
                </a:solidFill>
                <a:latin typeface="HGP創英角ﾎﾟｯﾌﾟ体" pitchFamily="50" charset="-128"/>
                <a:ea typeface="HGP創英角ﾎﾟｯﾌﾟ体" pitchFamily="50" charset="-128"/>
              </a:rPr>
              <a:t>Round</a:t>
            </a:r>
          </a:p>
          <a:p>
            <a:pPr algn="ctr"/>
            <a:r>
              <a:rPr lang="ja-JP" altLang="en-US" dirty="0">
                <a:solidFill>
                  <a:srgbClr val="FF66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は</a:t>
            </a:r>
            <a:endParaRPr lang="en-US" altLang="ja-JP" dirty="0">
              <a:solidFill>
                <a:srgbClr val="FF66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kumimoji="1" lang="ja-JP" altLang="en-US" sz="2400" dirty="0" smtClean="0">
                <a:solidFill>
                  <a:srgbClr val="FF6600"/>
                </a:solidFill>
                <a:latin typeface="HGP創英角ﾎﾟｯﾌﾟ体" pitchFamily="50" charset="-128"/>
                <a:ea typeface="HGP創英角ﾎﾟｯﾌﾟ体" pitchFamily="50" charset="-128"/>
              </a:rPr>
              <a:t>２０分</a:t>
            </a:r>
            <a:r>
              <a:rPr kumimoji="1" lang="ja-JP" altLang="en-US" dirty="0" smtClean="0">
                <a:solidFill>
                  <a:srgbClr val="FF6600"/>
                </a:solidFill>
                <a:latin typeface="HGP創英角ﾎﾟｯﾌﾟ体" pitchFamily="50" charset="-128"/>
                <a:ea typeface="HGP創英角ﾎﾟｯﾌﾟ体" pitchFamily="50" charset="-128"/>
              </a:rPr>
              <a:t>間</a:t>
            </a:r>
            <a:endParaRPr kumimoji="1" lang="ja-JP" altLang="en-US" dirty="0">
              <a:solidFill>
                <a:srgbClr val="FF66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1484784"/>
            <a:ext cx="7128792" cy="2727176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8000" b="0" dirty="0" smtClean="0">
                <a:ln w="381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皆さんの案を</a:t>
            </a:r>
            <a:r>
              <a:rPr kumimoji="1" lang="en-US" altLang="ja-JP" sz="8000" b="0" dirty="0" smtClean="0">
                <a:ln w="381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kumimoji="1" lang="en-US" altLang="ja-JP" sz="8000" b="0" dirty="0" smtClean="0">
                <a:ln w="381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kumimoji="1" lang="ja-JP" altLang="en-US" sz="8000" b="0" dirty="0" smtClean="0">
                <a:ln w="381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聞かせて下さい</a:t>
            </a:r>
            <a:endParaRPr kumimoji="1" lang="ja-JP" altLang="en-US" sz="8000" b="0" dirty="0">
              <a:ln w="38100">
                <a:solidFill>
                  <a:schemeClr val="tx2">
                    <a:shade val="20000"/>
                    <a:satMod val="120000"/>
                  </a:schemeClr>
                </a:solidFill>
              </a:ln>
              <a:blipFill>
                <a:blip r:embed="rId2"/>
                <a:tile tx="0" ty="0" sx="100000" sy="100000" flip="none" algn="tl"/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pic>
        <p:nvPicPr>
          <p:cNvPr id="6146" name="Picture 2" descr="C:\Users\8awk1150\AppData\Local\Microsoft\Windows\Temporary Internet Files\Content.IE5\X5G9EIK1\MC90022239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24886">
            <a:off x="6624842" y="4574779"/>
            <a:ext cx="978408" cy="15032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キュート">
  <a:themeElements>
    <a:clrScheme name="紅梅匂">
      <a:dk1>
        <a:sysClr val="windowText" lastClr="000000"/>
      </a:dk1>
      <a:lt1>
        <a:sysClr val="window" lastClr="FFFFFF"/>
      </a:lt1>
      <a:dk2>
        <a:srgbClr val="B43731"/>
      </a:dk2>
      <a:lt2>
        <a:srgbClr val="FFFFD2"/>
      </a:lt2>
      <a:accent1>
        <a:srgbClr val="5B8835"/>
      </a:accent1>
      <a:accent2>
        <a:srgbClr val="538BA2"/>
      </a:accent2>
      <a:accent3>
        <a:srgbClr val="876631"/>
      </a:accent3>
      <a:accent4>
        <a:srgbClr val="B49F42"/>
      </a:accent4>
      <a:accent5>
        <a:srgbClr val="CD5C56"/>
      </a:accent5>
      <a:accent6>
        <a:srgbClr val="AB57AF"/>
      </a:accent6>
      <a:hlink>
        <a:srgbClr val="0000FE"/>
      </a:hlink>
      <a:folHlink>
        <a:srgbClr val="81007F"/>
      </a:folHlink>
    </a:clrScheme>
    <a:fontScheme name="キュート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キュート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MSC_MS_EA_Academic_ID02</Template>
  <TotalTime>178</TotalTime>
  <Words>255</Words>
  <Application>Microsoft Office PowerPoint</Application>
  <PresentationFormat>画面に合わせる (4:3)</PresentationFormat>
  <Paragraphs>93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キュート</vt:lpstr>
      <vt:lpstr>ワールド・カフェ説明会  ～東海大学付属第四高等学校～</vt:lpstr>
      <vt:lpstr>もくじ  ＊説明会の流れ ●説明会の様子 ＊日本の企業と海外企業 ●高校生とマインドマップ ＊アドバイスと気付き ●ワールド・カフェのサブテーマ ＊ワークシートについて</vt:lpstr>
      <vt:lpstr>説明会の流れ</vt:lpstr>
      <vt:lpstr>説明会の様子</vt:lpstr>
      <vt:lpstr>日本の企業と海外企業</vt:lpstr>
      <vt:lpstr>高校生とマインドマップ</vt:lpstr>
      <vt:lpstr>アドバイスと気付き</vt:lpstr>
      <vt:lpstr>ワールド・カフェのサブテーマ</vt:lpstr>
      <vt:lpstr>皆さんの案を 聞かせて下さい</vt:lpstr>
      <vt:lpstr>ワークシートについて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ワールド・カフェ説明会  ～東海大学付属第四高等学校～</dc:title>
  <dc:creator>TOKAI</dc:creator>
  <cp:lastModifiedBy>TOKAI</cp:lastModifiedBy>
  <cp:revision>65</cp:revision>
  <dcterms:created xsi:type="dcterms:W3CDTF">2010-12-12T23:56:32Z</dcterms:created>
  <dcterms:modified xsi:type="dcterms:W3CDTF">2010-12-14T01:30:41Z</dcterms:modified>
</cp:coreProperties>
</file>