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8BFD6-CAFE-48BA-8737-2FC4AB5B4F27}" type="datetimeFigureOut">
              <a:rPr kumimoji="1" lang="ja-JP" altLang="en-US" smtClean="0"/>
              <a:pPr/>
              <a:t>2010/12/13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1F06C-82CA-4B8A-9512-DD8AE06FD9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it.go.jp/kankocho/shisaku/kokusai/vjc.html" TargetMode="External"/><Relationship Id="rId2" Type="http://schemas.openxmlformats.org/officeDocument/2006/relationships/hyperlink" Target="http://diamond.jp/articles/-/514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80920" cy="6192688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200" dirty="0" smtClean="0"/>
              <a:t>８</a:t>
            </a:r>
            <a:r>
              <a:rPr kumimoji="1" lang="en-US" altLang="ja-JP" sz="3200" dirty="0" smtClean="0"/>
              <a:t>AWK1131 </a:t>
            </a:r>
            <a:r>
              <a:rPr kumimoji="1" lang="ja-JP" altLang="en-US" sz="3200" dirty="0" smtClean="0"/>
              <a:t>　大倉　千奈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87624" y="980728"/>
            <a:ext cx="673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中国人観光客</a:t>
            </a:r>
            <a:endParaRPr kumimoji="1" lang="ja-JP" altLang="en-US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000" dirty="0" smtClean="0"/>
              <a:t>・・・どれだけの人が日本に旅行しにきているのか？</a:t>
            </a:r>
            <a:endParaRPr kumimoji="1"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２００８年は</a:t>
            </a:r>
            <a:r>
              <a:rPr lang="en-US" altLang="ja-JP" sz="2000" dirty="0" smtClean="0"/>
              <a:t>800</a:t>
            </a:r>
            <a:r>
              <a:rPr lang="ja-JP" altLang="en-US" sz="2000" dirty="0" smtClean="0"/>
              <a:t>万人を超えました。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　　　　　　　　　　　　　　　　　そのうち中国人は約１００万人です。</a:t>
            </a: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</a:t>
            </a:r>
            <a:endParaRPr lang="ja-JP" altLang="en-US" sz="2000" dirty="0"/>
          </a:p>
        </p:txBody>
      </p:sp>
      <p:pic>
        <p:nvPicPr>
          <p:cNvPr id="4" name="図 3" descr="0001167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8678745" cy="53012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2600" dirty="0" smtClean="0"/>
              <a:t>日本は今年外国人観光客</a:t>
            </a:r>
            <a:r>
              <a:rPr kumimoji="1" lang="en-US" altLang="ja-JP" sz="2600" dirty="0" smtClean="0"/>
              <a:t>1000</a:t>
            </a:r>
            <a:r>
              <a:rPr kumimoji="1" lang="ja-JP" altLang="en-US" sz="2600" dirty="0" smtClean="0"/>
              <a:t>万人達成を目指した、</a:t>
            </a:r>
            <a:endParaRPr kumimoji="1"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　「</a:t>
            </a:r>
            <a:r>
              <a:rPr lang="ja-JP" altLang="en-US" sz="2600" dirty="0" smtClean="0">
                <a:solidFill>
                  <a:srgbClr val="FF0000"/>
                </a:solidFill>
              </a:rPr>
              <a:t>ビジネット・ジャパン・キャンペーン</a:t>
            </a:r>
            <a:r>
              <a:rPr lang="ja-JP" altLang="en-US" sz="2600" dirty="0" smtClean="0"/>
              <a:t>」を進めていました。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　　　　　　　　　　　　　　　　　　↓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　「ビジネット・ジャパン・キャンペーン」（</a:t>
            </a:r>
            <a:r>
              <a:rPr lang="en-US" altLang="ja-JP" sz="2600" dirty="0" smtClean="0"/>
              <a:t>VJC</a:t>
            </a:r>
            <a:r>
              <a:rPr lang="ja-JP" altLang="en-US" sz="2600" dirty="0" smtClean="0"/>
              <a:t>）とは何か・・・。　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　・観光庁の施策である。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　・別名→訪日旅行促進事業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　・</a:t>
            </a:r>
            <a:r>
              <a:rPr lang="en-US" altLang="ja-JP" sz="2600" dirty="0" smtClean="0"/>
              <a:t>12</a:t>
            </a:r>
            <a:r>
              <a:rPr lang="ja-JP" altLang="en-US" sz="2600" dirty="0" smtClean="0"/>
              <a:t>カ国→</a:t>
            </a:r>
            <a:r>
              <a:rPr lang="en-US" altLang="ja-JP" sz="2600" dirty="0" smtClean="0"/>
              <a:t>15</a:t>
            </a:r>
            <a:r>
              <a:rPr lang="ja-JP" altLang="en-US" sz="2600" dirty="0" smtClean="0"/>
              <a:t>カ国市場でプロモーション展開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　「ビジネット・ジャパン・キャンペーン」の実施の結果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　</a:t>
            </a:r>
            <a:r>
              <a:rPr lang="en-US" altLang="ja-JP" sz="2600" dirty="0" smtClean="0"/>
              <a:t>2004</a:t>
            </a:r>
            <a:r>
              <a:rPr lang="ja-JP" altLang="en-US" sz="2600" dirty="0" smtClean="0"/>
              <a:t>年から実施しているのですが、</a:t>
            </a:r>
            <a:r>
              <a:rPr lang="en-US" altLang="ja-JP" sz="2600" dirty="0" smtClean="0"/>
              <a:t>2007</a:t>
            </a:r>
            <a:r>
              <a:rPr lang="ja-JP" altLang="en-US" sz="2600" dirty="0" smtClean="0"/>
              <a:t>年には</a:t>
            </a:r>
            <a:r>
              <a:rPr lang="en-US" altLang="ja-JP" sz="2600" dirty="0" smtClean="0"/>
              <a:t>834</a:t>
            </a:r>
            <a:r>
              <a:rPr lang="ja-JP" altLang="en-US" sz="2600" dirty="0" smtClean="0"/>
              <a:t>万人に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　なりました。実施する前の</a:t>
            </a:r>
            <a:r>
              <a:rPr lang="en-US" altLang="ja-JP" sz="2600" dirty="0" smtClean="0"/>
              <a:t>2003</a:t>
            </a:r>
            <a:r>
              <a:rPr lang="ja-JP" altLang="en-US" sz="2600" dirty="0" smtClean="0"/>
              <a:t>年の訪日外国人旅行者数は</a:t>
            </a:r>
            <a:r>
              <a:rPr lang="en-US" altLang="ja-JP" sz="2600" dirty="0" smtClean="0"/>
              <a:t>524</a:t>
            </a:r>
            <a:r>
              <a:rPr lang="ja-JP" altLang="en-US" sz="2600" dirty="0" smtClean="0"/>
              <a:t>万人だったので、約</a:t>
            </a:r>
            <a:r>
              <a:rPr lang="en-US" altLang="ja-JP" sz="2600" dirty="0" smtClean="0"/>
              <a:t>300</a:t>
            </a:r>
            <a:r>
              <a:rPr lang="ja-JP" altLang="en-US" sz="2600" dirty="0" smtClean="0"/>
              <a:t>万人の増加が見られました。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</a:t>
            </a:r>
            <a:r>
              <a:rPr lang="ja-JP" altLang="en-US" sz="2600" dirty="0" smtClean="0"/>
              <a:t>　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→目標としては</a:t>
            </a:r>
            <a:r>
              <a:rPr lang="en-US" altLang="ja-JP" sz="2600" dirty="0" smtClean="0"/>
              <a:t>2011</a:t>
            </a:r>
            <a:r>
              <a:rPr lang="ja-JP" altLang="en-US" sz="2600" dirty="0" smtClean="0"/>
              <a:t>年までに年間で</a:t>
            </a:r>
            <a:r>
              <a:rPr lang="en-US" altLang="ja-JP" sz="2600" dirty="0" smtClean="0"/>
              <a:t>1000</a:t>
            </a:r>
            <a:r>
              <a:rPr lang="ja-JP" altLang="en-US" sz="2600" dirty="0" smtClean="0"/>
              <a:t>万人の訪日外国人旅行者　　　　　　だそうです。</a:t>
            </a:r>
            <a:endParaRPr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</a:t>
            </a:r>
            <a:r>
              <a:rPr lang="ja-JP" altLang="en-US" sz="2600" dirty="0" smtClean="0"/>
              <a:t>　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　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400" dirty="0" smtClean="0"/>
              <a:t>　　</a:t>
            </a:r>
            <a:endParaRPr lang="en-US" altLang="ja-JP" sz="2400" dirty="0" smtClean="0"/>
          </a:p>
        </p:txBody>
      </p:sp>
      <p:sp>
        <p:nvSpPr>
          <p:cNvPr id="4" name="フリーフォーム 3"/>
          <p:cNvSpPr/>
          <p:nvPr/>
        </p:nvSpPr>
        <p:spPr>
          <a:xfrm>
            <a:off x="971600" y="2636912"/>
            <a:ext cx="8394853" cy="200918"/>
          </a:xfrm>
          <a:custGeom>
            <a:avLst/>
            <a:gdLst>
              <a:gd name="connsiteX0" fmla="*/ 0 w 8394853"/>
              <a:gd name="connsiteY0" fmla="*/ 88379 h 200918"/>
              <a:gd name="connsiteX1" fmla="*/ 903383 w 8394853"/>
              <a:gd name="connsiteY1" fmla="*/ 99395 h 200918"/>
              <a:gd name="connsiteX2" fmla="*/ 2148289 w 8394853"/>
              <a:gd name="connsiteY2" fmla="*/ 77362 h 200918"/>
              <a:gd name="connsiteX3" fmla="*/ 2181340 w 8394853"/>
              <a:gd name="connsiteY3" fmla="*/ 66345 h 200918"/>
              <a:gd name="connsiteX4" fmla="*/ 3084723 w 8394853"/>
              <a:gd name="connsiteY4" fmla="*/ 44311 h 200918"/>
              <a:gd name="connsiteX5" fmla="*/ 3492347 w 8394853"/>
              <a:gd name="connsiteY5" fmla="*/ 77362 h 200918"/>
              <a:gd name="connsiteX6" fmla="*/ 3536414 w 8394853"/>
              <a:gd name="connsiteY6" fmla="*/ 88379 h 200918"/>
              <a:gd name="connsiteX7" fmla="*/ 3613533 w 8394853"/>
              <a:gd name="connsiteY7" fmla="*/ 99395 h 200918"/>
              <a:gd name="connsiteX8" fmla="*/ 3657600 w 8394853"/>
              <a:gd name="connsiteY8" fmla="*/ 110412 h 200918"/>
              <a:gd name="connsiteX9" fmla="*/ 4109292 w 8394853"/>
              <a:gd name="connsiteY9" fmla="*/ 121429 h 200918"/>
              <a:gd name="connsiteX10" fmla="*/ 4373696 w 8394853"/>
              <a:gd name="connsiteY10" fmla="*/ 132446 h 200918"/>
              <a:gd name="connsiteX11" fmla="*/ 5133860 w 8394853"/>
              <a:gd name="connsiteY11" fmla="*/ 132446 h 200918"/>
              <a:gd name="connsiteX12" fmla="*/ 5266063 w 8394853"/>
              <a:gd name="connsiteY12" fmla="*/ 121429 h 200918"/>
              <a:gd name="connsiteX13" fmla="*/ 6852492 w 8394853"/>
              <a:gd name="connsiteY13" fmla="*/ 121429 h 200918"/>
              <a:gd name="connsiteX14" fmla="*/ 6907576 w 8394853"/>
              <a:gd name="connsiteY14" fmla="*/ 99395 h 200918"/>
              <a:gd name="connsiteX15" fmla="*/ 7083846 w 8394853"/>
              <a:gd name="connsiteY15" fmla="*/ 88379 h 200918"/>
              <a:gd name="connsiteX16" fmla="*/ 7733841 w 8394853"/>
              <a:gd name="connsiteY16" fmla="*/ 77362 h 200918"/>
              <a:gd name="connsiteX17" fmla="*/ 7921128 w 8394853"/>
              <a:gd name="connsiteY17" fmla="*/ 55328 h 200918"/>
              <a:gd name="connsiteX18" fmla="*/ 7998246 w 8394853"/>
              <a:gd name="connsiteY18" fmla="*/ 44311 h 200918"/>
              <a:gd name="connsiteX19" fmla="*/ 8119431 w 8394853"/>
              <a:gd name="connsiteY19" fmla="*/ 33294 h 200918"/>
              <a:gd name="connsiteX20" fmla="*/ 8218583 w 8394853"/>
              <a:gd name="connsiteY20" fmla="*/ 11261 h 200918"/>
              <a:gd name="connsiteX21" fmla="*/ 8394853 w 8394853"/>
              <a:gd name="connsiteY21" fmla="*/ 244 h 20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394853" h="200918">
                <a:moveTo>
                  <a:pt x="0" y="88379"/>
                </a:moveTo>
                <a:lnTo>
                  <a:pt x="903383" y="99395"/>
                </a:lnTo>
                <a:cubicBezTo>
                  <a:pt x="1884083" y="99395"/>
                  <a:pt x="1654299" y="112647"/>
                  <a:pt x="2148289" y="77362"/>
                </a:cubicBezTo>
                <a:cubicBezTo>
                  <a:pt x="2159306" y="73690"/>
                  <a:pt x="2169750" y="67069"/>
                  <a:pt x="2181340" y="66345"/>
                </a:cubicBezTo>
                <a:cubicBezTo>
                  <a:pt x="2365302" y="54847"/>
                  <a:pt x="2997282" y="45961"/>
                  <a:pt x="3084723" y="44311"/>
                </a:cubicBezTo>
                <a:cubicBezTo>
                  <a:pt x="3580142" y="102596"/>
                  <a:pt x="2934195" y="30849"/>
                  <a:pt x="3492347" y="77362"/>
                </a:cubicBezTo>
                <a:cubicBezTo>
                  <a:pt x="3507436" y="78619"/>
                  <a:pt x="3521517" y="85671"/>
                  <a:pt x="3536414" y="88379"/>
                </a:cubicBezTo>
                <a:cubicBezTo>
                  <a:pt x="3561962" y="93024"/>
                  <a:pt x="3587985" y="94750"/>
                  <a:pt x="3613533" y="99395"/>
                </a:cubicBezTo>
                <a:cubicBezTo>
                  <a:pt x="3628430" y="102103"/>
                  <a:pt x="3642474" y="109740"/>
                  <a:pt x="3657600" y="110412"/>
                </a:cubicBezTo>
                <a:cubicBezTo>
                  <a:pt x="3808060" y="117099"/>
                  <a:pt x="3958754" y="116797"/>
                  <a:pt x="4109292" y="121429"/>
                </a:cubicBezTo>
                <a:cubicBezTo>
                  <a:pt x="4197461" y="124142"/>
                  <a:pt x="4285561" y="128774"/>
                  <a:pt x="4373696" y="132446"/>
                </a:cubicBezTo>
                <a:cubicBezTo>
                  <a:pt x="4647583" y="200918"/>
                  <a:pt x="4430683" y="150711"/>
                  <a:pt x="5133860" y="132446"/>
                </a:cubicBezTo>
                <a:cubicBezTo>
                  <a:pt x="5178066" y="131298"/>
                  <a:pt x="5221995" y="125101"/>
                  <a:pt x="5266063" y="121429"/>
                </a:cubicBezTo>
                <a:cubicBezTo>
                  <a:pt x="5915193" y="142369"/>
                  <a:pt x="5884126" y="146049"/>
                  <a:pt x="6852492" y="121429"/>
                </a:cubicBezTo>
                <a:cubicBezTo>
                  <a:pt x="6872261" y="120926"/>
                  <a:pt x="6887999" y="102192"/>
                  <a:pt x="6907576" y="99395"/>
                </a:cubicBezTo>
                <a:cubicBezTo>
                  <a:pt x="6965856" y="91069"/>
                  <a:pt x="7024996" y="89948"/>
                  <a:pt x="7083846" y="88379"/>
                </a:cubicBezTo>
                <a:lnTo>
                  <a:pt x="7733841" y="77362"/>
                </a:lnTo>
                <a:cubicBezTo>
                  <a:pt x="7868675" y="54889"/>
                  <a:pt x="7725539" y="77060"/>
                  <a:pt x="7921128" y="55328"/>
                </a:cubicBezTo>
                <a:cubicBezTo>
                  <a:pt x="7946936" y="52460"/>
                  <a:pt x="7972438" y="47179"/>
                  <a:pt x="7998246" y="44311"/>
                </a:cubicBezTo>
                <a:cubicBezTo>
                  <a:pt x="8038559" y="39832"/>
                  <a:pt x="8079036" y="36966"/>
                  <a:pt x="8119431" y="33294"/>
                </a:cubicBezTo>
                <a:cubicBezTo>
                  <a:pt x="8143971" y="27159"/>
                  <a:pt x="8195266" y="13593"/>
                  <a:pt x="8218583" y="11261"/>
                </a:cubicBezTo>
                <a:cubicBezTo>
                  <a:pt x="8331199" y="0"/>
                  <a:pt x="8332375" y="244"/>
                  <a:pt x="8394853" y="24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922114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～ビジネット・ジャパンの効果～</a:t>
            </a:r>
            <a:endParaRPr kumimoji="1" lang="ja-JP" altLang="en-US" sz="2800" dirty="0"/>
          </a:p>
        </p:txBody>
      </p:sp>
      <p:pic>
        <p:nvPicPr>
          <p:cNvPr id="4" name="コンテンツ プレースホルダ 3" descr="0001167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77525"/>
            <a:ext cx="7056784" cy="525567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5708" y="167021"/>
            <a:ext cx="8626772" cy="6502339"/>
          </a:xfrm>
        </p:spPr>
        <p:txBody>
          <a:bodyPr/>
          <a:lstStyle/>
          <a:p>
            <a:r>
              <a:rPr kumimoji="1" lang="ja-JP" altLang="en-US" dirty="0" smtClean="0"/>
              <a:t>今、日本に来る訪日中国人観光客の事を日本のメディアでは「停滞する日本経済の救世主」と取り上げている。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日本のあちらこちらのショッピングモールで中国人観光客を目にします。</a:t>
            </a:r>
            <a:endParaRPr lang="en-US" altLang="ja-JP" dirty="0" smtClean="0"/>
          </a:p>
          <a:p>
            <a:r>
              <a:rPr lang="ja-JP" altLang="en-US" dirty="0" smtClean="0"/>
              <a:t>今となっては中国人観光客の日本への訪問の目的は</a:t>
            </a:r>
            <a:r>
              <a:rPr lang="en-US" altLang="ja-JP" dirty="0" smtClean="0"/>
              <a:t>80</a:t>
            </a:r>
            <a:r>
              <a:rPr lang="ja-JP" altLang="en-US" dirty="0" smtClean="0"/>
              <a:t>パーセントが買い物です。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endParaRPr kumimoji="1" lang="en-US" altLang="ja-JP" dirty="0" smtClean="0"/>
          </a:p>
        </p:txBody>
      </p:sp>
      <p:pic>
        <p:nvPicPr>
          <p:cNvPr id="1027" name="Picture 3" descr="C:\Users\8awk1131\AppData\Local\Microsoft\Windows\Temporary Internet Files\Content.IE5\7PK6EOF4\MC9004108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691920"/>
            <a:ext cx="2520280" cy="2884838"/>
          </a:xfrm>
          <a:prstGeom prst="rect">
            <a:avLst/>
          </a:prstGeom>
          <a:noFill/>
        </p:spPr>
      </p:pic>
      <p:pic>
        <p:nvPicPr>
          <p:cNvPr id="1028" name="Picture 4" descr="C:\Users\8awk1131\AppData\Local\Microsoft\Windows\Temporary Internet Files\Content.IE5\7PK6EOF4\MC9004108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221088"/>
            <a:ext cx="2278261" cy="2376264"/>
          </a:xfrm>
          <a:prstGeom prst="rect">
            <a:avLst/>
          </a:prstGeom>
          <a:noFill/>
        </p:spPr>
      </p:pic>
      <p:pic>
        <p:nvPicPr>
          <p:cNvPr id="1029" name="Picture 5" descr="C:\Users\8awk1131\AppData\Local\Microsoft\Windows\Temporary Internet Files\Content.IE5\7PK6EOF4\MC9004108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653136"/>
            <a:ext cx="1872208" cy="1970857"/>
          </a:xfrm>
          <a:prstGeom prst="rect">
            <a:avLst/>
          </a:prstGeom>
          <a:noFill/>
        </p:spPr>
      </p:pic>
      <p:pic>
        <p:nvPicPr>
          <p:cNvPr id="1030" name="Picture 6" descr="C:\Users\8awk1131\AppData\Local\Microsoft\Windows\Temporary Internet Files\Content.IE5\7PK6EOF4\MC9004108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229200"/>
            <a:ext cx="1619672" cy="1311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/</a:t>
            </a:r>
            <a:r>
              <a:rPr lang="ja-JP" altLang="en-US" dirty="0" smtClean="0"/>
              <a:t>参考文献</a:t>
            </a:r>
            <a:r>
              <a:rPr lang="en-US" altLang="ja-JP" dirty="0" smtClean="0"/>
              <a:t>/</a:t>
            </a:r>
          </a:p>
          <a:p>
            <a:pPr marL="342900" lvl="8" indent="-342900"/>
            <a:r>
              <a:rPr lang="en-US" altLang="ja-JP" sz="4000" dirty="0" smtClean="0">
                <a:hlinkClick r:id="rId2"/>
              </a:rPr>
              <a:t>http://diamond.jp/articles/-/5145</a:t>
            </a:r>
            <a:endParaRPr lang="en-US" altLang="ja-JP" sz="4000" dirty="0" smtClean="0"/>
          </a:p>
          <a:p>
            <a:r>
              <a:rPr lang="en-US" altLang="ja-JP" dirty="0" smtClean="0">
                <a:hlinkClick r:id="rId3"/>
              </a:rPr>
              <a:t>http://www.mlit.go.jp/kankocho/shisaku/kokusai/vjc.html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1026" name="Picture 2" descr="C:\Program Files\Microsoft Office\MEDIA\CAGCAT10\j029323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9273" y="2851556"/>
            <a:ext cx="4589403" cy="3385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81</Words>
  <Application>Microsoft Office PowerPoint</Application>
  <PresentationFormat>画面に合わせる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８AWK1131 　大倉　千奈</vt:lpstr>
      <vt:lpstr>スライド 2</vt:lpstr>
      <vt:lpstr>スライド 3</vt:lpstr>
      <vt:lpstr>～ビジネット・ジャパンの効果～</vt:lpstr>
      <vt:lpstr>スライド 5</vt:lpstr>
      <vt:lpstr>スライド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８AWK1131 　大倉　千奈</dc:title>
  <dc:creator>TOKAI</dc:creator>
  <cp:lastModifiedBy>TOKAI</cp:lastModifiedBy>
  <cp:revision>17</cp:revision>
  <dcterms:created xsi:type="dcterms:W3CDTF">2010-12-08T06:26:10Z</dcterms:created>
  <dcterms:modified xsi:type="dcterms:W3CDTF">2010-12-13T05:26:21Z</dcterms:modified>
</cp:coreProperties>
</file>