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3" r:id="rId9"/>
    <p:sldId id="269" r:id="rId10"/>
    <p:sldId id="270" r:id="rId11"/>
    <p:sldId id="264" r:id="rId12"/>
    <p:sldId id="266" r:id="rId13"/>
    <p:sldId id="267" r:id="rId14"/>
    <p:sldId id="268" r:id="rId15"/>
    <p:sldId id="265"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C5521708-039F-48A0-B0E8-42856BAAAFF0}" type="datetimeFigureOut">
              <a:rPr kumimoji="1" lang="ja-JP" altLang="en-US" smtClean="0"/>
              <a:t>2011/6/20</a:t>
            </a:fld>
            <a:endParaRPr kumimoji="1" lang="ja-JP" alt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kumimoji="1" lang="ja-JP" alt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09E66F25-A580-48C0-AAB2-C148B0AA20FD}" type="slidenum">
              <a:rPr kumimoji="1" lang="ja-JP" altLang="en-US" smtClean="0"/>
              <a:t>‹#›</a:t>
            </a:fld>
            <a:endParaRPr kumimoji="1" lang="ja-JP" alt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ja-JP" altLang="en-US" smtClean="0"/>
              <a:t>マスター タイトルの書式設定</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p>
            <a:fld id="{C5521708-039F-48A0-B0E8-42856BAAAFF0}" type="datetimeFigureOut">
              <a:rPr kumimoji="1" lang="ja-JP" altLang="en-US" smtClean="0"/>
              <a:t>2011/6/20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E66F25-A580-48C0-AAB2-C148B0AA20FD}"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p>
            <a:fld id="{C5521708-039F-48A0-B0E8-42856BAAAFF0}" type="datetimeFigureOut">
              <a:rPr kumimoji="1" lang="ja-JP" altLang="en-US" smtClean="0"/>
              <a:t>2011/6/20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848600" y="533400"/>
            <a:ext cx="762000" cy="609600"/>
          </a:xfrm>
        </p:spPr>
        <p:txBody>
          <a:bodyPr/>
          <a:lstStyle/>
          <a:p>
            <a:fld id="{09E66F25-A580-48C0-AAB2-C148B0AA20FD}"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Date Placeholder 3"/>
          <p:cNvSpPr>
            <a:spLocks noGrp="1"/>
          </p:cNvSpPr>
          <p:nvPr>
            <p:ph type="dt" sz="half" idx="10"/>
          </p:nvPr>
        </p:nvSpPr>
        <p:spPr/>
        <p:txBody>
          <a:bodyPr/>
          <a:lstStyle/>
          <a:p>
            <a:fld id="{C5521708-039F-48A0-B0E8-42856BAAAFF0}" type="datetimeFigureOut">
              <a:rPr kumimoji="1" lang="ja-JP" altLang="en-US" smtClean="0"/>
              <a:t>2011/6/20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E66F25-A580-48C0-AAB2-C148B0AA20FD}"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ja-JP" altLang="en-US" smtClean="0"/>
              <a:t>マスター テキストの書式設定</a:t>
            </a:r>
          </a:p>
        </p:txBody>
      </p:sp>
      <p:sp>
        <p:nvSpPr>
          <p:cNvPr id="4" name="Date Placeholder 3"/>
          <p:cNvSpPr>
            <a:spLocks noGrp="1"/>
          </p:cNvSpPr>
          <p:nvPr>
            <p:ph type="dt" sz="half" idx="10"/>
          </p:nvPr>
        </p:nvSpPr>
        <p:spPr>
          <a:xfrm>
            <a:off x="6931152" y="6556248"/>
            <a:ext cx="1673352" cy="228600"/>
          </a:xfrm>
        </p:spPr>
        <p:txBody>
          <a:bodyPr/>
          <a:lstStyle/>
          <a:p>
            <a:fld id="{C5521708-039F-48A0-B0E8-42856BAAAFF0}" type="datetimeFigureOut">
              <a:rPr kumimoji="1" lang="ja-JP" altLang="en-US" smtClean="0"/>
              <a:t>2011/6/20</a:t>
            </a:fld>
            <a:endParaRPr kumimoji="1" lang="ja-JP" altLang="en-US"/>
          </a:p>
        </p:txBody>
      </p:sp>
      <p:sp>
        <p:nvSpPr>
          <p:cNvPr id="5" name="Footer Placeholder 4"/>
          <p:cNvSpPr>
            <a:spLocks noGrp="1"/>
          </p:cNvSpPr>
          <p:nvPr>
            <p:ph type="ftr" sz="quarter" idx="11"/>
          </p:nvPr>
        </p:nvSpPr>
        <p:spPr>
          <a:xfrm>
            <a:off x="1892808" y="6556248"/>
            <a:ext cx="1673352" cy="228600"/>
          </a:xfrm>
        </p:spPr>
        <p:txBody>
          <a:bodyPr/>
          <a:lstStyle/>
          <a:p>
            <a:endParaRPr kumimoji="1" lang="ja-JP" alt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09E66F25-A580-48C0-AAB2-C148B0AA20FD}"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Date Placeholder 4"/>
          <p:cNvSpPr>
            <a:spLocks noGrp="1"/>
          </p:cNvSpPr>
          <p:nvPr>
            <p:ph type="dt" sz="half" idx="10"/>
          </p:nvPr>
        </p:nvSpPr>
        <p:spPr/>
        <p:txBody>
          <a:bodyPr/>
          <a:lstStyle/>
          <a:p>
            <a:fld id="{C5521708-039F-48A0-B0E8-42856BAAAFF0}" type="datetimeFigureOut">
              <a:rPr kumimoji="1" lang="ja-JP" altLang="en-US" smtClean="0"/>
              <a:t>2011/6/20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E66F25-A580-48C0-AAB2-C148B0AA20FD}"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ja-JP" altLang="en-US" smtClean="0"/>
              <a:t>マスター テキストの書式設定</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7" name="Date Placeholder 6"/>
          <p:cNvSpPr>
            <a:spLocks noGrp="1"/>
          </p:cNvSpPr>
          <p:nvPr>
            <p:ph type="dt" sz="half" idx="10"/>
          </p:nvPr>
        </p:nvSpPr>
        <p:spPr/>
        <p:txBody>
          <a:bodyPr/>
          <a:lstStyle/>
          <a:p>
            <a:fld id="{C5521708-039F-48A0-B0E8-42856BAAAFF0}" type="datetimeFigureOut">
              <a:rPr kumimoji="1" lang="ja-JP" altLang="en-US" smtClean="0"/>
              <a:t>2011/6/20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E66F25-A580-48C0-AAB2-C148B0AA20FD}"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C5521708-039F-48A0-B0E8-42856BAAAFF0}" type="datetimeFigureOut">
              <a:rPr kumimoji="1" lang="ja-JP" altLang="en-US" smtClean="0"/>
              <a:t>2011/6/20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E66F25-A580-48C0-AAB2-C148B0AA20FD}"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C5521708-039F-48A0-B0E8-42856BAAAFF0}" type="datetimeFigureOut">
              <a:rPr kumimoji="1" lang="ja-JP" altLang="en-US" smtClean="0"/>
              <a:t>2011/6/20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E66F25-A580-48C0-AAB2-C148B0AA20FD}"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ja-JP" altLang="en-US" smtClean="0"/>
              <a:t>マスター タイトルの書式設定</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5521708-039F-48A0-B0E8-42856BAAAFF0}" type="datetimeFigureOut">
              <a:rPr kumimoji="1" lang="ja-JP" altLang="en-US" smtClean="0"/>
              <a:t>2011/6/20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E66F25-A580-48C0-AAB2-C148B0AA20FD}"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ja-JP" altLang="en-US" smtClean="0"/>
              <a:t>マスター タイトルの書式設定</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C5521708-039F-48A0-B0E8-42856BAAAFF0}" type="datetimeFigureOut">
              <a:rPr kumimoji="1" lang="ja-JP" altLang="en-US" smtClean="0"/>
              <a:t>2011/6/20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E66F25-A580-48C0-AAB2-C148B0AA20FD}"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ja-JP" altLang="en-US" smtClean="0"/>
              <a:t>マスタ タイトルの書式設定</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C5521708-039F-48A0-B0E8-42856BAAAFF0}" type="datetimeFigureOut">
              <a:rPr kumimoji="1" lang="ja-JP" altLang="en-US" smtClean="0"/>
              <a:t>2011/6/20</a:t>
            </a:fld>
            <a:endParaRPr kumimoji="1" lang="ja-JP" altLang="en-US"/>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kumimoji="1" lang="ja-JP" alt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09E66F25-A580-48C0-AAB2-C148B0AA20FD}"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r" defTabSz="914400" rtl="0" eaLnBrk="1" latinLnBrk="0" hangingPunct="1">
        <a:spcBef>
          <a:spcPct val="0"/>
        </a:spcBef>
        <a:buNone/>
        <a:defRPr kumimoji="1"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kumimoji="1"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kumimoji="1"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kumimoji="1"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kumimoji="1"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kumimoji="1"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kumimoji="1"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kumimoji="1"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kumimoji="1"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kumimoji="1" sz="1600" kern="1200" baseline="0">
          <a:solidFill>
            <a:schemeClr val="tx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unesco.jp/contents/isa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p:txBody>
          <a:bodyPr>
            <a:noAutofit/>
          </a:bodyPr>
          <a:lstStyle/>
          <a:p>
            <a:pPr algn="r"/>
            <a:r>
              <a:rPr kumimoji="1" lang="en-US" altLang="ja-JP" sz="2000" dirty="0" smtClean="0"/>
              <a:t>8AWK1145</a:t>
            </a:r>
          </a:p>
          <a:p>
            <a:pPr algn="r"/>
            <a:r>
              <a:rPr lang="ja-JP" altLang="en-US" sz="2000" dirty="0"/>
              <a:t>阿部未空</a:t>
            </a:r>
            <a:endParaRPr kumimoji="1" lang="ja-JP" altLang="en-US" sz="2000" dirty="0"/>
          </a:p>
        </p:txBody>
      </p:sp>
      <p:sp>
        <p:nvSpPr>
          <p:cNvPr id="2" name="タイトル 1"/>
          <p:cNvSpPr>
            <a:spLocks noGrp="1"/>
          </p:cNvSpPr>
          <p:nvPr>
            <p:ph type="ctrTitle"/>
          </p:nvPr>
        </p:nvSpPr>
        <p:spPr/>
        <p:txBody>
          <a:bodyPr>
            <a:normAutofit/>
          </a:bodyPr>
          <a:lstStyle/>
          <a:p>
            <a:pPr algn="ctr"/>
            <a:r>
              <a:rPr lang="ja-JP" altLang="en-US" dirty="0"/>
              <a:t>北欧神話</a:t>
            </a:r>
            <a:r>
              <a:rPr lang="ja-JP" altLang="en-US" dirty="0" smtClean="0"/>
              <a:t>と世界遺産</a:t>
            </a:r>
            <a:r>
              <a:rPr lang="en-US" altLang="ja-JP" dirty="0"/>
              <a:t/>
            </a:r>
            <a:br>
              <a:rPr lang="en-US" altLang="ja-JP" dirty="0"/>
            </a:br>
            <a:r>
              <a:rPr lang="ja-JP" altLang="en-US" sz="1800" dirty="0" smtClean="0"/>
              <a:t>パート</a:t>
            </a:r>
            <a:r>
              <a:rPr lang="en-US" altLang="ja-JP" sz="1800" dirty="0" smtClean="0"/>
              <a:t>Ⅱ</a:t>
            </a:r>
            <a:r>
              <a:rPr lang="ja-JP" altLang="en-US" sz="1800" dirty="0" smtClean="0"/>
              <a:t>＾ｐ＾＜忘れてたわけじゃないよ！</a:t>
            </a:r>
            <a:endParaRPr kumimoji="1" lang="ja-JP" altLang="en-US" sz="1800" dirty="0"/>
          </a:p>
        </p:txBody>
      </p:sp>
    </p:spTree>
    <p:extLst>
      <p:ext uri="{BB962C8B-B14F-4D97-AF65-F5344CB8AC3E}">
        <p14:creationId xmlns:p14="http://schemas.microsoft.com/office/powerpoint/2010/main" val="700990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dirty="0"/>
          </a:p>
        </p:txBody>
      </p:sp>
      <p:sp>
        <p:nvSpPr>
          <p:cNvPr id="5" name="コンテンツ プレースホルダー 4"/>
          <p:cNvSpPr>
            <a:spLocks noGrp="1"/>
          </p:cNvSpPr>
          <p:nvPr>
            <p:ph sz="half" idx="1"/>
          </p:nvPr>
        </p:nvSpPr>
        <p:spPr>
          <a:xfrm>
            <a:off x="1907704" y="2298700"/>
            <a:ext cx="3502496" cy="3827463"/>
          </a:xfrm>
        </p:spPr>
        <p:txBody>
          <a:bodyPr/>
          <a:lstStyle/>
          <a:p>
            <a:r>
              <a:rPr kumimoji="1" lang="ja-JP" altLang="en-US" dirty="0" smtClean="0">
                <a:solidFill>
                  <a:srgbClr val="C00000"/>
                </a:solidFill>
              </a:rPr>
              <a:t>文化遺産</a:t>
            </a:r>
            <a:endParaRPr kumimoji="1" lang="en-US" altLang="ja-JP" dirty="0" smtClean="0">
              <a:solidFill>
                <a:srgbClr val="C00000"/>
              </a:solidFill>
            </a:endParaRPr>
          </a:p>
          <a:p>
            <a:pPr lvl="1"/>
            <a:r>
              <a:rPr kumimoji="1" lang="ja-JP" altLang="en-US" dirty="0" smtClean="0"/>
              <a:t>シンクヴェトリル国立公園（</a:t>
            </a:r>
            <a:r>
              <a:rPr kumimoji="1" lang="en-US" altLang="ja-JP" dirty="0" smtClean="0"/>
              <a:t>Ice</a:t>
            </a:r>
            <a:r>
              <a:rPr kumimoji="1" lang="ja-JP" altLang="en-US" dirty="0" smtClean="0"/>
              <a:t>）</a:t>
            </a:r>
            <a:endParaRPr kumimoji="1" lang="en-US" altLang="ja-JP" dirty="0" smtClean="0"/>
          </a:p>
          <a:p>
            <a:pPr lvl="1"/>
            <a:r>
              <a:rPr lang="ja-JP" altLang="en-US" dirty="0"/>
              <a:t>ビルカと</a:t>
            </a:r>
            <a:r>
              <a:rPr lang="ja-JP" altLang="en-US" dirty="0" smtClean="0"/>
              <a:t>ホーヴゴーデン（</a:t>
            </a:r>
            <a:r>
              <a:rPr lang="en-US" altLang="ja-JP" dirty="0" err="1" smtClean="0"/>
              <a:t>Swe</a:t>
            </a:r>
            <a:r>
              <a:rPr lang="ja-JP" altLang="en-US" dirty="0" smtClean="0"/>
              <a:t>）</a:t>
            </a:r>
            <a:endParaRPr lang="en-US" altLang="ja-JP" dirty="0" smtClean="0"/>
          </a:p>
          <a:p>
            <a:pPr lvl="1"/>
            <a:r>
              <a:rPr kumimoji="1" lang="ja-JP" altLang="en-US" dirty="0" smtClean="0"/>
              <a:t>イェリング墳墓群（</a:t>
            </a:r>
            <a:r>
              <a:rPr kumimoji="1" lang="en-US" altLang="ja-JP" dirty="0" smtClean="0"/>
              <a:t>Den</a:t>
            </a:r>
            <a:r>
              <a:rPr kumimoji="1" lang="ja-JP" altLang="en-US" dirty="0" smtClean="0"/>
              <a:t>）</a:t>
            </a:r>
            <a:endParaRPr kumimoji="1" lang="en-US" altLang="ja-JP" dirty="0" smtClean="0"/>
          </a:p>
          <a:p>
            <a:pPr lvl="1"/>
            <a:r>
              <a:rPr lang="ja-JP" altLang="en-US" dirty="0" smtClean="0"/>
              <a:t>ウルネスの木造教会（</a:t>
            </a:r>
            <a:r>
              <a:rPr lang="en-US" altLang="ja-JP" dirty="0" smtClean="0"/>
              <a:t>Nor</a:t>
            </a:r>
            <a:r>
              <a:rPr lang="ja-JP" altLang="en-US" dirty="0" smtClean="0"/>
              <a:t>）</a:t>
            </a:r>
            <a:endParaRPr kumimoji="1" lang="en-US" altLang="ja-JP" dirty="0" smtClean="0"/>
          </a:p>
          <a:p>
            <a:pPr lvl="1"/>
            <a:endParaRPr kumimoji="1" lang="en-US" altLang="ja-JP" dirty="0" smtClean="0"/>
          </a:p>
          <a:p>
            <a:pPr lvl="1"/>
            <a:endParaRPr kumimoji="1" lang="ja-JP" altLang="en-US" dirty="0"/>
          </a:p>
        </p:txBody>
      </p:sp>
      <p:sp>
        <p:nvSpPr>
          <p:cNvPr id="6" name="コンテンツ プレースホルダー 5"/>
          <p:cNvSpPr>
            <a:spLocks noGrp="1"/>
          </p:cNvSpPr>
          <p:nvPr>
            <p:ph sz="half" idx="2"/>
          </p:nvPr>
        </p:nvSpPr>
        <p:spPr/>
        <p:txBody>
          <a:bodyPr/>
          <a:lstStyle/>
          <a:p>
            <a:r>
              <a:rPr kumimoji="1" lang="ja-JP" altLang="en-US" dirty="0" smtClean="0">
                <a:solidFill>
                  <a:schemeClr val="tx2">
                    <a:lumMod val="75000"/>
                    <a:lumOff val="25000"/>
                  </a:schemeClr>
                </a:solidFill>
              </a:rPr>
              <a:t>自然遺産</a:t>
            </a:r>
            <a:endParaRPr kumimoji="1" lang="en-US" altLang="ja-JP" dirty="0" smtClean="0">
              <a:solidFill>
                <a:schemeClr val="tx2">
                  <a:lumMod val="75000"/>
                  <a:lumOff val="25000"/>
                </a:schemeClr>
              </a:solidFill>
            </a:endParaRPr>
          </a:p>
          <a:p>
            <a:pPr lvl="1"/>
            <a:r>
              <a:rPr lang="ja-JP" altLang="en-US" dirty="0" smtClean="0"/>
              <a:t>スルツェイ（</a:t>
            </a:r>
            <a:r>
              <a:rPr lang="en-US" altLang="ja-JP" dirty="0" smtClean="0"/>
              <a:t>Ice</a:t>
            </a:r>
            <a:r>
              <a:rPr lang="ja-JP" altLang="en-US" dirty="0" smtClean="0"/>
              <a:t>）</a:t>
            </a:r>
            <a:endParaRPr kumimoji="1" lang="ja-JP" altLang="en-US" dirty="0"/>
          </a:p>
        </p:txBody>
      </p:sp>
      <p:sp>
        <p:nvSpPr>
          <p:cNvPr id="7" name="テキスト ボックス 6"/>
          <p:cNvSpPr txBox="1"/>
          <p:nvPr/>
        </p:nvSpPr>
        <p:spPr>
          <a:xfrm>
            <a:off x="3347864" y="6165304"/>
            <a:ext cx="5544616" cy="369332"/>
          </a:xfrm>
          <a:prstGeom prst="rect">
            <a:avLst/>
          </a:prstGeom>
          <a:noFill/>
        </p:spPr>
        <p:txBody>
          <a:bodyPr wrap="square" rtlCol="0">
            <a:spAutoFit/>
          </a:bodyPr>
          <a:lstStyle/>
          <a:p>
            <a:r>
              <a:rPr kumimoji="1" lang="ja-JP" altLang="en-US" dirty="0" smtClean="0">
                <a:solidFill>
                  <a:srgbClr val="0070C0"/>
                </a:solidFill>
              </a:rPr>
              <a:t>あ、れ・・・前のページと同じ結果に・・・</a:t>
            </a:r>
            <a:endParaRPr kumimoji="1" lang="ja-JP" altLang="en-US" dirty="0">
              <a:solidFill>
                <a:srgbClr val="0070C0"/>
              </a:solidFill>
            </a:endParaRPr>
          </a:p>
        </p:txBody>
      </p:sp>
    </p:spTree>
    <p:extLst>
      <p:ext uri="{BB962C8B-B14F-4D97-AF65-F5344CB8AC3E}">
        <p14:creationId xmlns:p14="http://schemas.microsoft.com/office/powerpoint/2010/main" val="168164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dirty="0" smtClean="0"/>
              <a:t>世界遺産の登録基準</a:t>
            </a:r>
            <a:endParaRPr kumimoji="1" lang="ja-JP" altLang="en-US" dirty="0"/>
          </a:p>
        </p:txBody>
      </p:sp>
      <p:sp>
        <p:nvSpPr>
          <p:cNvPr id="3" name="コンテンツ プレースホルダー 2"/>
          <p:cNvSpPr>
            <a:spLocks noGrp="1"/>
          </p:cNvSpPr>
          <p:nvPr>
            <p:ph idx="1"/>
          </p:nvPr>
        </p:nvSpPr>
        <p:spPr>
          <a:xfrm>
            <a:off x="2051720" y="2348880"/>
            <a:ext cx="6696744" cy="4032448"/>
          </a:xfrm>
        </p:spPr>
        <p:txBody>
          <a:bodyPr>
            <a:noAutofit/>
          </a:bodyPr>
          <a:lstStyle/>
          <a:p>
            <a:r>
              <a:rPr lang="en-US" altLang="ja-JP" sz="1600" dirty="0" smtClean="0"/>
              <a:t>(</a:t>
            </a:r>
            <a:r>
              <a:rPr lang="en-US" altLang="ja-JP" sz="1600" dirty="0"/>
              <a:t>i) </a:t>
            </a:r>
            <a:r>
              <a:rPr lang="ja-JP" altLang="en-US" sz="1600" dirty="0"/>
              <a:t>人類の創造的才能を表す傑作である。 </a:t>
            </a:r>
          </a:p>
          <a:p>
            <a:r>
              <a:rPr lang="en-US" altLang="ja-JP" sz="1600" dirty="0"/>
              <a:t>(ii) </a:t>
            </a:r>
            <a:r>
              <a:rPr lang="ja-JP" altLang="en-US" sz="1600" dirty="0"/>
              <a:t>ある期間、あるいは世界のある文化圏において、建築物、技術、記念碑、都市計画、景観設計の発展における人類の価値の重要な交流を示していること。 </a:t>
            </a:r>
          </a:p>
          <a:p>
            <a:r>
              <a:rPr lang="en-US" altLang="ja-JP" sz="1600" dirty="0"/>
              <a:t>(iii) </a:t>
            </a:r>
            <a:r>
              <a:rPr lang="ja-JP" altLang="en-US" sz="1600" dirty="0"/>
              <a:t>現存する、あるいはすでに消滅した文化的伝統や文明に関する独特な、あるいは稀な証拠を示していること。  </a:t>
            </a:r>
          </a:p>
          <a:p>
            <a:r>
              <a:rPr lang="en-US" altLang="ja-JP" sz="1600" dirty="0"/>
              <a:t>(iv) </a:t>
            </a:r>
            <a:r>
              <a:rPr lang="ja-JP" altLang="en-US" sz="1600" dirty="0"/>
              <a:t>人類の歴史の重要な段階を物語る建築様式、あるいは建築的または技術的な集合体または景観に関する優れた見本であること。  </a:t>
            </a:r>
          </a:p>
          <a:p>
            <a:r>
              <a:rPr lang="en-US" altLang="ja-JP" sz="1600" dirty="0"/>
              <a:t>(v) </a:t>
            </a:r>
            <a:r>
              <a:rPr lang="ja-JP" altLang="en-US" sz="1600" dirty="0"/>
              <a:t>ある文化（または複数の文化）を特徴づけるような人類の伝統的集落や土地・海洋利用、あるいは人類と環境の相互作用を示す優れた例であること。特に抗しきれない歴史の流れによってその存続が危うくなっている場合。  </a:t>
            </a:r>
          </a:p>
        </p:txBody>
      </p:sp>
    </p:spTree>
    <p:extLst>
      <p:ext uri="{BB962C8B-B14F-4D97-AF65-F5344CB8AC3E}">
        <p14:creationId xmlns:p14="http://schemas.microsoft.com/office/powerpoint/2010/main" val="2508349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62500" lnSpcReduction="20000"/>
          </a:bodyPr>
          <a:lstStyle/>
          <a:p>
            <a:r>
              <a:rPr lang="en-US" altLang="ja-JP" sz="2400" dirty="0"/>
              <a:t>(vi) </a:t>
            </a:r>
            <a:r>
              <a:rPr lang="ja-JP" altLang="en-US" sz="2400" dirty="0"/>
              <a:t>顕著で普遍的な価値をもつ出来事、生きた伝統、思想、信仰、芸術的作品、あるいは文学的作品と直接または明白な関連があること（ただし、この基準は他の基準とあわせて用いられることが望ましい）。 </a:t>
            </a:r>
          </a:p>
          <a:p>
            <a:r>
              <a:rPr lang="en-US" altLang="ja-JP" sz="2400" dirty="0"/>
              <a:t>(vii) </a:t>
            </a:r>
            <a:r>
              <a:rPr lang="ja-JP" altLang="en-US" sz="2400" dirty="0"/>
              <a:t>類例を見ない自然美および美的要素をもつ優れた自然現象、あるいは地域を含むこと。  </a:t>
            </a:r>
          </a:p>
          <a:p>
            <a:r>
              <a:rPr lang="en-US" altLang="ja-JP" sz="2400" dirty="0"/>
              <a:t>(viii) </a:t>
            </a:r>
            <a:r>
              <a:rPr lang="ja-JP" altLang="en-US" sz="2400" dirty="0"/>
              <a:t>生命進化の記録、地形形成において進行しつつある重要な地学的過程、あるいは重要な地質学的、自然地理学的特徴を含む、地球の歴史の主要な段階を代表とする顕著な例であること。  </a:t>
            </a:r>
          </a:p>
          <a:p>
            <a:r>
              <a:rPr lang="en-US" altLang="ja-JP" sz="2400" dirty="0"/>
              <a:t>(ix) </a:t>
            </a:r>
            <a:r>
              <a:rPr lang="ja-JP" altLang="en-US" sz="2400" dirty="0"/>
              <a:t>陸上、淡水域、沿岸および海洋の生態系、動植物群集の進化や発展において、進行しつつある重要な生態学的・生物学的過程を代表する顕著な例であること。  </a:t>
            </a:r>
          </a:p>
          <a:p>
            <a:r>
              <a:rPr lang="en-US" altLang="ja-JP" sz="2400" dirty="0"/>
              <a:t>(x) </a:t>
            </a:r>
            <a:r>
              <a:rPr lang="ja-JP" altLang="en-US" sz="2400" dirty="0"/>
              <a:t>学術上、あるいは保全上の観点から見て、顕著で普遍的な価値をもつ、絶滅のおそれがある種を含む、生物の多様性の野生状態における保全にとって、もっとも重要な自然の生育地を含むこと。 </a:t>
            </a:r>
          </a:p>
          <a:p>
            <a:endParaRPr kumimoji="1" lang="ja-JP" altLang="en-US" dirty="0"/>
          </a:p>
        </p:txBody>
      </p:sp>
    </p:spTree>
    <p:extLst>
      <p:ext uri="{BB962C8B-B14F-4D97-AF65-F5344CB8AC3E}">
        <p14:creationId xmlns:p14="http://schemas.microsoft.com/office/powerpoint/2010/main" val="2655162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pPr marL="0" indent="0">
              <a:buNone/>
            </a:pPr>
            <a:r>
              <a:rPr kumimoji="1" lang="ja-JP" altLang="en-US" sz="4400" dirty="0" smtClean="0">
                <a:solidFill>
                  <a:srgbClr val="FF0000"/>
                </a:solidFill>
              </a:rPr>
              <a:t>長いですよね</a:t>
            </a:r>
            <a:endParaRPr kumimoji="1" lang="en-US" altLang="ja-JP" sz="4400" dirty="0" smtClean="0">
              <a:solidFill>
                <a:srgbClr val="FF0000"/>
              </a:solidFill>
            </a:endParaRPr>
          </a:p>
          <a:p>
            <a:pPr marL="0" indent="0">
              <a:buNone/>
            </a:pPr>
            <a:endParaRPr lang="en-US" altLang="ja-JP" sz="4400" dirty="0" smtClean="0">
              <a:solidFill>
                <a:srgbClr val="FF0000"/>
              </a:solidFill>
            </a:endParaRPr>
          </a:p>
          <a:p>
            <a:pPr marL="0" indent="0">
              <a:buNone/>
            </a:pPr>
            <a:r>
              <a:rPr lang="ja-JP" altLang="en-US" sz="1800" dirty="0" smtClean="0"/>
              <a:t>興味がある人は時間があるときに</a:t>
            </a:r>
            <a:r>
              <a:rPr lang="ja-JP" altLang="en-US" sz="1800" dirty="0"/>
              <a:t>調べてみて</a:t>
            </a:r>
            <a:r>
              <a:rPr lang="ja-JP" altLang="en-US" sz="1800" dirty="0" smtClean="0"/>
              <a:t>ください</a:t>
            </a:r>
            <a:endParaRPr lang="en-US" altLang="ja-JP" sz="1800" dirty="0" smtClean="0"/>
          </a:p>
          <a:p>
            <a:pPr marL="0" indent="0">
              <a:buNone/>
            </a:pPr>
            <a:r>
              <a:rPr lang="ja-JP" altLang="en-US" sz="1800" dirty="0" smtClean="0"/>
              <a:t>ちなみに、日本の世界遺産候補として、今小笠原諸島が挙げられているという話を聞きました。</a:t>
            </a:r>
            <a:endParaRPr lang="en-US" altLang="ja-JP" sz="1800" dirty="0"/>
          </a:p>
        </p:txBody>
      </p:sp>
    </p:spTree>
    <p:extLst>
      <p:ext uri="{BB962C8B-B14F-4D97-AF65-F5344CB8AC3E}">
        <p14:creationId xmlns:p14="http://schemas.microsoft.com/office/powerpoint/2010/main" val="1167001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日本では有名で観光地として認識されているユネスコの「世界遺産」ですが、欧米から来た人に調査をしたら「世界遺産？・・・あー・・・どっちかって</a:t>
            </a:r>
            <a:r>
              <a:rPr lang="ja-JP" altLang="en-US" dirty="0"/>
              <a:t>言う</a:t>
            </a:r>
            <a:r>
              <a:rPr lang="ja-JP" altLang="en-US" dirty="0" smtClean="0"/>
              <a:t>と世界七不思議の方が気になるし、有名だよね」という結果が出たとテレビでやっていて若干ショックでした（・</a:t>
            </a:r>
            <a:r>
              <a:rPr lang="en-US" altLang="ja-JP" dirty="0" smtClean="0"/>
              <a:t>ω</a:t>
            </a:r>
            <a:r>
              <a:rPr lang="ja-JP" altLang="en-US" dirty="0" smtClean="0"/>
              <a:t>・｀）シュン・・・</a:t>
            </a:r>
            <a:endParaRPr lang="en-US" altLang="ja-JP" dirty="0" smtClean="0"/>
          </a:p>
          <a:p>
            <a:r>
              <a:rPr lang="ja-JP" altLang="en-US" dirty="0"/>
              <a:t>今後</a:t>
            </a:r>
            <a:r>
              <a:rPr lang="ja-JP" altLang="en-US" dirty="0" smtClean="0"/>
              <a:t>はこの話題を中心に調べていきたいと思います。</a:t>
            </a:r>
            <a:endParaRPr lang="en-US" altLang="ja-JP" dirty="0" smtClean="0"/>
          </a:p>
        </p:txBody>
      </p:sp>
    </p:spTree>
    <p:extLst>
      <p:ext uri="{BB962C8B-B14F-4D97-AF65-F5344CB8AC3E}">
        <p14:creationId xmlns:p14="http://schemas.microsoft.com/office/powerpoint/2010/main" val="1812527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社団法人日本ユネスコ協会</a:t>
            </a:r>
            <a:endParaRPr kumimoji="1" lang="en-US" altLang="ja-JP" dirty="0" smtClean="0"/>
          </a:p>
          <a:p>
            <a:pPr lvl="1"/>
            <a:r>
              <a:rPr lang="en-US" altLang="ja-JP" dirty="0">
                <a:hlinkClick r:id="rId2"/>
              </a:rPr>
              <a:t>http://www.unesco.jp/contents/isan</a:t>
            </a:r>
            <a:r>
              <a:rPr lang="en-US" altLang="ja-JP" dirty="0" smtClean="0">
                <a:hlinkClick r:id="rId2"/>
              </a:rPr>
              <a:t>/</a:t>
            </a:r>
            <a:endParaRPr lang="en-US" altLang="ja-JP" dirty="0" smtClean="0"/>
          </a:p>
          <a:p>
            <a:r>
              <a:rPr lang="en-US" altLang="ja-JP" dirty="0" smtClean="0"/>
              <a:t>Wikipedia</a:t>
            </a:r>
          </a:p>
        </p:txBody>
      </p:sp>
    </p:spTree>
    <p:extLst>
      <p:ext uri="{BB962C8B-B14F-4D97-AF65-F5344CB8AC3E}">
        <p14:creationId xmlns:p14="http://schemas.microsoft.com/office/powerpoint/2010/main" val="178599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en-US" altLang="ja-JP" dirty="0" smtClean="0"/>
              <a:t>6</a:t>
            </a:r>
            <a:r>
              <a:rPr kumimoji="1" lang="ja-JP" altLang="en-US" dirty="0" smtClean="0"/>
              <a:t>月は・・・</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デンマークの憲法記念日（</a:t>
            </a:r>
            <a:r>
              <a:rPr lang="en-US" altLang="ja-JP" dirty="0" smtClean="0"/>
              <a:t>6</a:t>
            </a:r>
            <a:r>
              <a:rPr lang="ja-JP" altLang="en-US" dirty="0" smtClean="0"/>
              <a:t>月</a:t>
            </a:r>
            <a:r>
              <a:rPr lang="en-US" altLang="ja-JP" dirty="0" smtClean="0"/>
              <a:t>5</a:t>
            </a:r>
            <a:r>
              <a:rPr lang="ja-JP" altLang="en-US" dirty="0" smtClean="0"/>
              <a:t>日）</a:t>
            </a:r>
            <a:endParaRPr lang="en-US" altLang="ja-JP" dirty="0" smtClean="0"/>
          </a:p>
          <a:p>
            <a:r>
              <a:rPr lang="ja-JP" altLang="en-US" dirty="0" smtClean="0"/>
              <a:t>スウェーデンの建国記念日（</a:t>
            </a:r>
            <a:r>
              <a:rPr lang="en-US" altLang="ja-JP" dirty="0" smtClean="0"/>
              <a:t>6</a:t>
            </a:r>
            <a:r>
              <a:rPr lang="ja-JP" altLang="en-US" dirty="0" smtClean="0"/>
              <a:t>月</a:t>
            </a:r>
            <a:r>
              <a:rPr lang="en-US" altLang="ja-JP" dirty="0" smtClean="0"/>
              <a:t>6</a:t>
            </a:r>
            <a:r>
              <a:rPr lang="ja-JP" altLang="en-US" dirty="0" smtClean="0"/>
              <a:t>日）</a:t>
            </a:r>
            <a:endParaRPr lang="en-US" altLang="ja-JP" dirty="0" smtClean="0"/>
          </a:p>
          <a:p>
            <a:r>
              <a:rPr kumimoji="1" lang="ja-JP" altLang="en-US" dirty="0" smtClean="0"/>
              <a:t>アイスランドの独立記念日（</a:t>
            </a:r>
            <a:r>
              <a:rPr kumimoji="1" lang="en-US" altLang="ja-JP" dirty="0" smtClean="0"/>
              <a:t>6</a:t>
            </a:r>
            <a:r>
              <a:rPr kumimoji="1" lang="ja-JP" altLang="en-US" dirty="0" smtClean="0"/>
              <a:t>月</a:t>
            </a:r>
            <a:r>
              <a:rPr kumimoji="1" lang="en-US" altLang="ja-JP" dirty="0" smtClean="0"/>
              <a:t>17</a:t>
            </a:r>
            <a:r>
              <a:rPr kumimoji="1" lang="ja-JP" altLang="en-US" dirty="0" smtClean="0"/>
              <a:t>日）</a:t>
            </a:r>
            <a:endParaRPr kumimoji="1" lang="en-US" altLang="ja-JP" dirty="0" smtClean="0"/>
          </a:p>
          <a:p>
            <a:endParaRPr lang="en-US" altLang="ja-JP" dirty="0"/>
          </a:p>
          <a:p>
            <a:endParaRPr kumimoji="1" lang="en-US" altLang="ja-JP" dirty="0" smtClean="0"/>
          </a:p>
          <a:p>
            <a:pPr marL="0" indent="0" algn="ctr">
              <a:buNone/>
            </a:pPr>
            <a:r>
              <a:rPr lang="ja-JP" altLang="en-US" dirty="0"/>
              <a:t>だそう</a:t>
            </a:r>
            <a:r>
              <a:rPr lang="ja-JP" altLang="en-US" dirty="0" smtClean="0"/>
              <a:t>です</a:t>
            </a:r>
            <a:endParaRPr lang="en-US" altLang="ja-JP" dirty="0" smtClean="0"/>
          </a:p>
          <a:p>
            <a:pPr marL="0" indent="0" algn="ctr">
              <a:buNone/>
            </a:pPr>
            <a:r>
              <a:rPr kumimoji="1" lang="ja-JP" altLang="en-US" dirty="0"/>
              <a:t>おめでとう</a:t>
            </a:r>
            <a:r>
              <a:rPr kumimoji="1" lang="ja-JP" altLang="en-US" dirty="0" smtClean="0"/>
              <a:t>ー！！</a:t>
            </a:r>
            <a:endParaRPr kumimoji="1" lang="ja-JP" altLang="en-US" dirty="0"/>
          </a:p>
        </p:txBody>
      </p:sp>
    </p:spTree>
    <p:extLst>
      <p:ext uri="{BB962C8B-B14F-4D97-AF65-F5344CB8AC3E}">
        <p14:creationId xmlns:p14="http://schemas.microsoft.com/office/powerpoint/2010/main" val="4236749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それとは全然関係ありませんが</a:t>
            </a:r>
            <a:endParaRPr kumimoji="1" lang="ja-JP" altLang="en-US" sz="3200" dirty="0"/>
          </a:p>
        </p:txBody>
      </p:sp>
      <p:sp>
        <p:nvSpPr>
          <p:cNvPr id="3" name="コンテンツ プレースホルダー 2"/>
          <p:cNvSpPr>
            <a:spLocks noGrp="1"/>
          </p:cNvSpPr>
          <p:nvPr>
            <p:ph idx="1"/>
          </p:nvPr>
        </p:nvSpPr>
        <p:spPr/>
        <p:txBody>
          <a:bodyPr/>
          <a:lstStyle/>
          <a:p>
            <a:r>
              <a:rPr kumimoji="1" lang="ja-JP" altLang="en-US" dirty="0" smtClean="0"/>
              <a:t>以前発表した、北欧神話と世界遺産の続きをします。</a:t>
            </a:r>
            <a:endParaRPr kumimoji="1" lang="en-US" altLang="ja-JP" dirty="0" smtClean="0"/>
          </a:p>
          <a:p>
            <a:r>
              <a:rPr lang="ja-JP" altLang="en-US" dirty="0" smtClean="0"/>
              <a:t>今回作っている時間が無かったので、短めにさらーっと</a:t>
            </a:r>
            <a:r>
              <a:rPr lang="ja-JP" altLang="en-US" dirty="0" err="1" smtClean="0"/>
              <a:t>です</a:t>
            </a:r>
            <a:r>
              <a:rPr lang="ja-JP" altLang="en-US" dirty="0" smtClean="0"/>
              <a:t>。</a:t>
            </a:r>
            <a:endParaRPr kumimoji="1" lang="ja-JP" altLang="en-US" dirty="0"/>
          </a:p>
        </p:txBody>
      </p:sp>
    </p:spTree>
    <p:extLst>
      <p:ext uri="{BB962C8B-B14F-4D97-AF65-F5344CB8AC3E}">
        <p14:creationId xmlns:p14="http://schemas.microsoft.com/office/powerpoint/2010/main" val="578387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en-US" sz="2800" dirty="0"/>
              <a:t>アイスランド</a:t>
            </a:r>
            <a:endParaRPr lang="en-US" altLang="ja-JP" sz="2800" dirty="0"/>
          </a:p>
          <a:p>
            <a:pPr lvl="1"/>
            <a:r>
              <a:rPr lang="ja-JP" altLang="en-US" sz="2800" dirty="0">
                <a:solidFill>
                  <a:srgbClr val="FF66CC"/>
                </a:solidFill>
              </a:rPr>
              <a:t>シンクヴェトリル国立公園</a:t>
            </a:r>
            <a:endParaRPr lang="en-US" altLang="ja-JP" sz="2800" dirty="0">
              <a:solidFill>
                <a:srgbClr val="FF66CC"/>
              </a:solidFill>
            </a:endParaRPr>
          </a:p>
          <a:p>
            <a:pPr lvl="1"/>
            <a:r>
              <a:rPr lang="ja-JP" altLang="en-US" sz="2800" dirty="0">
                <a:solidFill>
                  <a:srgbClr val="00B0F0"/>
                </a:solidFill>
              </a:rPr>
              <a:t>スルツェイ</a:t>
            </a:r>
            <a:endParaRPr lang="en-US" altLang="ja-JP" sz="2800" dirty="0">
              <a:solidFill>
                <a:srgbClr val="00B0F0"/>
              </a:solidFill>
            </a:endParaRPr>
          </a:p>
          <a:p>
            <a:endParaRPr kumimoji="1" lang="ja-JP" altLang="en-US" dirty="0"/>
          </a:p>
        </p:txBody>
      </p:sp>
      <p:sp>
        <p:nvSpPr>
          <p:cNvPr id="4" name="コンテンツ プレースホルダ 2"/>
          <p:cNvSpPr txBox="1">
            <a:spLocks/>
          </p:cNvSpPr>
          <p:nvPr/>
        </p:nvSpPr>
        <p:spPr>
          <a:xfrm>
            <a:off x="467544" y="2204864"/>
            <a:ext cx="7509520" cy="3672408"/>
          </a:xfrm>
          <a:prstGeom prst="rect">
            <a:avLst/>
          </a:prstGeom>
        </p:spPr>
        <p:txBody>
          <a:bodyPr vert="horz" lIns="91440" tIns="45720" rIns="91440" bIns="45720" rtlCol="0">
            <a:noAutofit/>
          </a:bodyPr>
          <a:lstStyle>
            <a:lvl1pPr marL="457200" indent="-457200" algn="l" defTabSz="914400" rtl="0" eaLnBrk="1" latinLnBrk="0" hangingPunct="1">
              <a:spcBef>
                <a:spcPts val="1800"/>
              </a:spcBef>
              <a:buClr>
                <a:schemeClr val="accent1"/>
              </a:buClr>
              <a:buSzPct val="80000"/>
              <a:buFont typeface="Wingdings" pitchFamily="2" charset="2"/>
              <a:buChar char=""/>
              <a:defRPr kumimoji="1"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kumimoji="1"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kumimoji="1"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kumimoji="1"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kumimoji="1"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kumimoji="1"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kumimoji="1"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kumimoji="1"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kumimoji="1" sz="1600" kern="1200" baseline="0">
                <a:solidFill>
                  <a:schemeClr val="tx1"/>
                </a:solidFill>
                <a:latin typeface="+mn-lt"/>
                <a:ea typeface="+mn-ea"/>
                <a:cs typeface="+mn-cs"/>
              </a:defRPr>
            </a:lvl9pPr>
          </a:lstStyle>
          <a:p>
            <a:pPr lvl="1">
              <a:buFont typeface="Wingdings" pitchFamily="2" charset="2"/>
              <a:buNone/>
            </a:pPr>
            <a:endParaRPr lang="en-US" altLang="ja-JP" sz="2800" dirty="0" smtClean="0"/>
          </a:p>
        </p:txBody>
      </p:sp>
      <p:sp>
        <p:nvSpPr>
          <p:cNvPr id="5" name="タイトル 1"/>
          <p:cNvSpPr txBox="1">
            <a:spLocks/>
          </p:cNvSpPr>
          <p:nvPr/>
        </p:nvSpPr>
        <p:spPr>
          <a:xfrm>
            <a:off x="1187624" y="548680"/>
            <a:ext cx="7509520" cy="870045"/>
          </a:xfrm>
          <a:prstGeom prst="rect">
            <a:avLst/>
          </a:prstGeom>
        </p:spPr>
        <p:txBody>
          <a:bodyPr vert="horz" lIns="91440" tIns="45720" rIns="91440" bIns="45720" rtlCol="0" anchor="ctr">
            <a:normAutofit/>
          </a:bodyPr>
          <a:lstStyle>
            <a:lvl1pPr algn="r" defTabSz="914400" rtl="0" eaLnBrk="1" latinLnBrk="0" hangingPunct="1">
              <a:spcBef>
                <a:spcPct val="0"/>
              </a:spcBef>
              <a:buNone/>
              <a:defRPr kumimoji="1" sz="4400" kern="1200" cap="small" spc="200" baseline="0">
                <a:solidFill>
                  <a:schemeClr val="tx1"/>
                </a:solidFill>
                <a:latin typeface="+mj-lt"/>
                <a:ea typeface="+mj-ea"/>
                <a:cs typeface="+mj-cs"/>
              </a:defRPr>
            </a:lvl1pPr>
          </a:lstStyle>
          <a:p>
            <a:r>
              <a:rPr lang="en-US" altLang="ja-JP" sz="3600" dirty="0" smtClean="0"/>
              <a:t>4</a:t>
            </a:r>
            <a:r>
              <a:rPr lang="ja-JP" altLang="en-US" sz="3600" dirty="0" smtClean="0"/>
              <a:t>カ国の世界遺産</a:t>
            </a:r>
            <a:endParaRPr lang="ja-JP" altLang="en-US" sz="3600" dirty="0"/>
          </a:p>
        </p:txBody>
      </p:sp>
    </p:spTree>
    <p:extLst>
      <p:ext uri="{BB962C8B-B14F-4D97-AF65-F5344CB8AC3E}">
        <p14:creationId xmlns:p14="http://schemas.microsoft.com/office/powerpoint/2010/main" val="3826159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Autofit/>
          </a:bodyPr>
          <a:lstStyle/>
          <a:p>
            <a:r>
              <a:rPr lang="ja-JP" altLang="en-US" sz="2000" dirty="0"/>
              <a:t>スウェーデン</a:t>
            </a:r>
            <a:endParaRPr lang="en-US" altLang="ja-JP" sz="2000" dirty="0"/>
          </a:p>
          <a:p>
            <a:pPr lvl="1"/>
            <a:r>
              <a:rPr lang="ja-JP" altLang="en-US" dirty="0"/>
              <a:t>ドロットニングホルムの王領地</a:t>
            </a:r>
            <a:endParaRPr lang="en-US" altLang="ja-JP" dirty="0"/>
          </a:p>
          <a:p>
            <a:pPr lvl="1"/>
            <a:r>
              <a:rPr lang="ja-JP" altLang="en-US" dirty="0">
                <a:solidFill>
                  <a:srgbClr val="FF66CC"/>
                </a:solidFill>
              </a:rPr>
              <a:t>ビルカとホーヴゴーデン</a:t>
            </a:r>
            <a:endParaRPr lang="en-US" altLang="ja-JP" dirty="0">
              <a:solidFill>
                <a:srgbClr val="FF66CC"/>
              </a:solidFill>
            </a:endParaRPr>
          </a:p>
          <a:p>
            <a:pPr lvl="1"/>
            <a:r>
              <a:rPr lang="ja-JP" altLang="en-US" dirty="0"/>
              <a:t>エンゲルスバーリ製鉄所</a:t>
            </a:r>
            <a:endParaRPr lang="en-US" altLang="ja-JP" dirty="0"/>
          </a:p>
          <a:p>
            <a:pPr lvl="1"/>
            <a:r>
              <a:rPr lang="ja-JP" altLang="en-US" dirty="0"/>
              <a:t>ターヌムの岩絵群</a:t>
            </a:r>
            <a:endParaRPr lang="en-US" altLang="ja-JP" dirty="0"/>
          </a:p>
          <a:p>
            <a:pPr lvl="1"/>
            <a:r>
              <a:rPr lang="ja-JP" altLang="en-US" dirty="0"/>
              <a:t>スコーグシュルコゴーデン</a:t>
            </a:r>
            <a:endParaRPr lang="en-US" altLang="ja-JP" dirty="0"/>
          </a:p>
          <a:p>
            <a:pPr lvl="1"/>
            <a:r>
              <a:rPr lang="ja-JP" altLang="en-US" dirty="0"/>
              <a:t>ハンザ都市</a:t>
            </a:r>
            <a:r>
              <a:rPr lang="ja-JP" altLang="en-US" dirty="0" smtClean="0"/>
              <a:t>ウィスヴュー</a:t>
            </a:r>
            <a:endParaRPr lang="en-US" altLang="ja-JP" dirty="0"/>
          </a:p>
        </p:txBody>
      </p:sp>
    </p:spTree>
    <p:extLst>
      <p:ext uri="{BB962C8B-B14F-4D97-AF65-F5344CB8AC3E}">
        <p14:creationId xmlns:p14="http://schemas.microsoft.com/office/powerpoint/2010/main" val="77317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92500" lnSpcReduction="10000"/>
          </a:bodyPr>
          <a:lstStyle/>
          <a:p>
            <a:pPr lvl="1"/>
            <a:r>
              <a:rPr lang="ja-JP" altLang="en-US" dirty="0"/>
              <a:t>ラポニア地域</a:t>
            </a:r>
            <a:endParaRPr lang="en-US" altLang="ja-JP" dirty="0"/>
          </a:p>
          <a:p>
            <a:pPr lvl="1"/>
            <a:r>
              <a:rPr lang="ja-JP" altLang="en-US" dirty="0"/>
              <a:t>ルーレオーのガンメルスタードの教会街</a:t>
            </a:r>
            <a:endParaRPr lang="en-US" altLang="ja-JP" dirty="0"/>
          </a:p>
          <a:p>
            <a:pPr lvl="1"/>
            <a:r>
              <a:rPr lang="ja-JP" altLang="en-US" dirty="0"/>
              <a:t>カールスクローナの軍港</a:t>
            </a:r>
            <a:endParaRPr lang="en-US" altLang="ja-JP" dirty="0"/>
          </a:p>
          <a:p>
            <a:pPr lvl="1"/>
            <a:r>
              <a:rPr lang="ja-JP" altLang="en-US" dirty="0"/>
              <a:t>ヘーガ・クステンとクヴァルケン諸島</a:t>
            </a:r>
            <a:endParaRPr lang="en-US" altLang="ja-JP" dirty="0"/>
          </a:p>
          <a:p>
            <a:pPr lvl="1"/>
            <a:r>
              <a:rPr lang="ja-JP" altLang="en-US" dirty="0"/>
              <a:t>エーランド島南部の農業景観</a:t>
            </a:r>
            <a:endParaRPr lang="en-US" altLang="ja-JP" dirty="0"/>
          </a:p>
          <a:p>
            <a:pPr lvl="1"/>
            <a:r>
              <a:rPr lang="ja-JP" altLang="en-US" dirty="0"/>
              <a:t>ファールンにある大銅山の鉱業地域</a:t>
            </a:r>
            <a:endParaRPr lang="en-US" altLang="ja-JP" dirty="0"/>
          </a:p>
          <a:p>
            <a:pPr lvl="1"/>
            <a:r>
              <a:rPr lang="ja-JP" altLang="en-US" dirty="0"/>
              <a:t>ヴァールベリの無線局</a:t>
            </a:r>
            <a:endParaRPr lang="en-US" altLang="ja-JP" dirty="0"/>
          </a:p>
          <a:p>
            <a:pPr lvl="1"/>
            <a:r>
              <a:rPr lang="ja-JP" altLang="en-US" dirty="0"/>
              <a:t>シュトルーヴェの測地弧</a:t>
            </a:r>
            <a:endParaRPr lang="en-US" altLang="ja-JP" dirty="0"/>
          </a:p>
          <a:p>
            <a:endParaRPr lang="ja-JP" altLang="en-US" sz="2000" dirty="0"/>
          </a:p>
          <a:p>
            <a:endParaRPr kumimoji="1" lang="ja-JP" altLang="en-US" dirty="0"/>
          </a:p>
        </p:txBody>
      </p:sp>
    </p:spTree>
    <p:extLst>
      <p:ext uri="{BB962C8B-B14F-4D97-AF65-F5344CB8AC3E}">
        <p14:creationId xmlns:p14="http://schemas.microsoft.com/office/powerpoint/2010/main" val="92449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デンマーク</a:t>
            </a:r>
            <a:endParaRPr lang="en-US" altLang="ja-JP" dirty="0"/>
          </a:p>
          <a:p>
            <a:pPr lvl="1"/>
            <a:r>
              <a:rPr lang="ja-JP" altLang="en-US" dirty="0">
                <a:solidFill>
                  <a:srgbClr val="FF66CC"/>
                </a:solidFill>
              </a:rPr>
              <a:t>イェリング墳墓群</a:t>
            </a:r>
            <a:endParaRPr lang="en-US" altLang="ja-JP" dirty="0">
              <a:solidFill>
                <a:srgbClr val="FF66CC"/>
              </a:solidFill>
            </a:endParaRPr>
          </a:p>
          <a:p>
            <a:pPr lvl="1"/>
            <a:r>
              <a:rPr lang="ja-JP" altLang="en-US" dirty="0"/>
              <a:t>ロスキレ大聖堂</a:t>
            </a:r>
            <a:endParaRPr lang="en-US" altLang="ja-JP" dirty="0"/>
          </a:p>
          <a:p>
            <a:pPr lvl="1"/>
            <a:r>
              <a:rPr lang="ja-JP" altLang="en-US" dirty="0"/>
              <a:t>クロンボー城</a:t>
            </a:r>
            <a:endParaRPr lang="en-US" altLang="ja-JP" dirty="0"/>
          </a:p>
          <a:p>
            <a:pPr lvl="1"/>
            <a:r>
              <a:rPr lang="ja-JP" altLang="en-US" dirty="0"/>
              <a:t>イルリサット・フィヨルド</a:t>
            </a:r>
            <a:endParaRPr kumimoji="1" lang="ja-JP" altLang="en-US" dirty="0"/>
          </a:p>
        </p:txBody>
      </p:sp>
    </p:spTree>
    <p:extLst>
      <p:ext uri="{BB962C8B-B14F-4D97-AF65-F5344CB8AC3E}">
        <p14:creationId xmlns:p14="http://schemas.microsoft.com/office/powerpoint/2010/main" val="418238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92500" lnSpcReduction="10000"/>
          </a:bodyPr>
          <a:lstStyle/>
          <a:p>
            <a:r>
              <a:rPr lang="ja-JP" altLang="en-US" dirty="0"/>
              <a:t>ノルウェー</a:t>
            </a:r>
            <a:endParaRPr lang="en-US" altLang="ja-JP" dirty="0"/>
          </a:p>
          <a:p>
            <a:pPr lvl="1"/>
            <a:r>
              <a:rPr lang="ja-JP" altLang="en-US" dirty="0">
                <a:solidFill>
                  <a:srgbClr val="FF66CC"/>
                </a:solidFill>
              </a:rPr>
              <a:t>ウルネスの木造教会</a:t>
            </a:r>
            <a:endParaRPr lang="en-US" altLang="ja-JP" dirty="0">
              <a:solidFill>
                <a:srgbClr val="FF66CC"/>
              </a:solidFill>
            </a:endParaRPr>
          </a:p>
          <a:p>
            <a:pPr lvl="1"/>
            <a:r>
              <a:rPr lang="ja-JP" altLang="en-US" dirty="0"/>
              <a:t>ブリッゲン</a:t>
            </a:r>
            <a:endParaRPr lang="en-US" altLang="ja-JP" dirty="0"/>
          </a:p>
          <a:p>
            <a:pPr lvl="1"/>
            <a:r>
              <a:rPr lang="ja-JP" altLang="en-US" dirty="0"/>
              <a:t>レーロースの鉱山街とその周辺</a:t>
            </a:r>
            <a:endParaRPr lang="en-US" altLang="ja-JP" dirty="0"/>
          </a:p>
          <a:p>
            <a:pPr lvl="1"/>
            <a:r>
              <a:rPr lang="ja-JP" altLang="en-US" dirty="0"/>
              <a:t>アルタの岩絵</a:t>
            </a:r>
            <a:endParaRPr lang="en-US" altLang="ja-JP" dirty="0"/>
          </a:p>
          <a:p>
            <a:pPr lvl="1"/>
            <a:r>
              <a:rPr lang="ja-JP" altLang="en-US" dirty="0"/>
              <a:t>ヴェーガ群島</a:t>
            </a:r>
            <a:endParaRPr lang="en-US" altLang="ja-JP" dirty="0"/>
          </a:p>
          <a:p>
            <a:pPr lvl="1"/>
            <a:r>
              <a:rPr lang="ja-JP" altLang="en-US" dirty="0"/>
              <a:t>シュトルーヴェの測地弧</a:t>
            </a:r>
            <a:endParaRPr lang="en-US" altLang="ja-JP" dirty="0"/>
          </a:p>
          <a:p>
            <a:pPr lvl="1"/>
            <a:r>
              <a:rPr lang="ja-JP" altLang="en-US" dirty="0"/>
              <a:t>西ノルウェーフィヨルド群</a:t>
            </a:r>
          </a:p>
          <a:p>
            <a:endParaRPr kumimoji="1" lang="ja-JP" altLang="en-US" dirty="0"/>
          </a:p>
        </p:txBody>
      </p:sp>
    </p:spTree>
    <p:extLst>
      <p:ext uri="{BB962C8B-B14F-4D97-AF65-F5344CB8AC3E}">
        <p14:creationId xmlns:p14="http://schemas.microsoft.com/office/powerpoint/2010/main" val="1142173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コンテンツ プレースホルダー 4"/>
          <p:cNvSpPr txBox="1">
            <a:spLocks/>
          </p:cNvSpPr>
          <p:nvPr/>
        </p:nvSpPr>
        <p:spPr>
          <a:xfrm>
            <a:off x="1439696" y="2132856"/>
            <a:ext cx="3456384" cy="3877056"/>
          </a:xfrm>
          <a:prstGeom prst="rect">
            <a:avLst/>
          </a:prstGeom>
        </p:spPr>
        <p:txBody>
          <a:bodyPr>
            <a:normAutofit/>
          </a:bodyPr>
          <a:lstStyle>
            <a:lvl1pPr marL="457200" indent="-457200" algn="l" defTabSz="914400" rtl="0" eaLnBrk="1" latinLnBrk="0" hangingPunct="1">
              <a:spcBef>
                <a:spcPts val="1800"/>
              </a:spcBef>
              <a:buClr>
                <a:schemeClr val="accent1"/>
              </a:buClr>
              <a:buSzPct val="80000"/>
              <a:buFont typeface="Wingdings" pitchFamily="2" charset="2"/>
              <a:buChar char=""/>
              <a:defRPr kumimoji="1"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kumimoji="1"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kumimoji="1"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kumimoji="1"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kumimoji="1"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kumimoji="1"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kumimoji="1"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kumimoji="1"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kumimoji="1" sz="1600" kern="1200" baseline="0">
                <a:solidFill>
                  <a:schemeClr val="tx1"/>
                </a:solidFill>
                <a:latin typeface="+mn-lt"/>
                <a:ea typeface="+mn-ea"/>
                <a:cs typeface="+mn-cs"/>
              </a:defRPr>
            </a:lvl9pPr>
          </a:lstStyle>
          <a:p>
            <a:r>
              <a:rPr lang="ja-JP" altLang="en-US" sz="2000" dirty="0" smtClean="0">
                <a:solidFill>
                  <a:schemeClr val="accent5">
                    <a:lumMod val="75000"/>
                  </a:schemeClr>
                </a:solidFill>
              </a:rPr>
              <a:t>神話要素を含む世界遺産</a:t>
            </a:r>
            <a:endParaRPr lang="en-US" altLang="ja-JP" sz="2000" dirty="0" smtClean="0">
              <a:solidFill>
                <a:schemeClr val="accent5">
                  <a:lumMod val="75000"/>
                </a:schemeClr>
              </a:solidFill>
            </a:endParaRPr>
          </a:p>
          <a:p>
            <a:pPr lvl="1"/>
            <a:endParaRPr lang="en-US" altLang="ja-JP" sz="1600" dirty="0" smtClean="0"/>
          </a:p>
          <a:p>
            <a:pPr lvl="1"/>
            <a:r>
              <a:rPr lang="ja-JP" altLang="en-US" sz="1600" dirty="0" smtClean="0"/>
              <a:t>スルツェイ</a:t>
            </a:r>
            <a:endParaRPr lang="en-US" altLang="ja-JP" sz="1600" dirty="0" smtClean="0"/>
          </a:p>
          <a:p>
            <a:pPr marL="457200" lvl="1" indent="0">
              <a:buFont typeface="Wingdings" pitchFamily="2" charset="2"/>
              <a:buNone/>
            </a:pPr>
            <a:r>
              <a:rPr lang="en-US" altLang="ja-JP" sz="1600" dirty="0" smtClean="0"/>
              <a:t>	</a:t>
            </a:r>
            <a:r>
              <a:rPr lang="ja-JP" altLang="en-US" sz="1600" dirty="0" smtClean="0"/>
              <a:t>（アイスランド）</a:t>
            </a:r>
            <a:endParaRPr lang="ja-JP" altLang="en-US" sz="1600" dirty="0"/>
          </a:p>
        </p:txBody>
      </p:sp>
      <p:sp>
        <p:nvSpPr>
          <p:cNvPr id="5" name="コンテンツ プレースホルダー 5"/>
          <p:cNvSpPr txBox="1">
            <a:spLocks/>
          </p:cNvSpPr>
          <p:nvPr/>
        </p:nvSpPr>
        <p:spPr>
          <a:xfrm>
            <a:off x="4932040" y="2132856"/>
            <a:ext cx="4104456" cy="4525963"/>
          </a:xfrm>
          <a:prstGeom prst="rect">
            <a:avLst/>
          </a:prstGeom>
        </p:spPr>
        <p:txBody>
          <a:bodyPr>
            <a:normAutofit lnSpcReduction="10000"/>
          </a:bodyPr>
          <a:lstStyle>
            <a:lvl1pPr marL="457200" indent="-457200" algn="l" defTabSz="914400" rtl="0" eaLnBrk="1" latinLnBrk="0" hangingPunct="1">
              <a:spcBef>
                <a:spcPts val="1800"/>
              </a:spcBef>
              <a:buClr>
                <a:schemeClr val="accent1"/>
              </a:buClr>
              <a:buSzPct val="80000"/>
              <a:buFont typeface="Wingdings" pitchFamily="2" charset="2"/>
              <a:buChar char=""/>
              <a:defRPr kumimoji="1"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kumimoji="1"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kumimoji="1"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kumimoji="1"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kumimoji="1"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kumimoji="1"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kumimoji="1"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kumimoji="1"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kumimoji="1" sz="1600" kern="1200" baseline="0">
                <a:solidFill>
                  <a:schemeClr val="tx1"/>
                </a:solidFill>
                <a:latin typeface="+mn-lt"/>
                <a:ea typeface="+mn-ea"/>
                <a:cs typeface="+mn-cs"/>
              </a:defRPr>
            </a:lvl9pPr>
          </a:lstStyle>
          <a:p>
            <a:r>
              <a:rPr lang="ja-JP" altLang="en-US" sz="2000" dirty="0" smtClean="0">
                <a:solidFill>
                  <a:srgbClr val="FF66CC"/>
                </a:solidFill>
              </a:rPr>
              <a:t>ヴァイキング時代の世界遺産</a:t>
            </a:r>
            <a:endParaRPr lang="en-US" altLang="ja-JP" sz="2000" dirty="0" smtClean="0">
              <a:solidFill>
                <a:srgbClr val="FF66CC"/>
              </a:solidFill>
            </a:endParaRPr>
          </a:p>
          <a:p>
            <a:endParaRPr lang="en-US" altLang="ja-JP" sz="1600" dirty="0" smtClean="0"/>
          </a:p>
          <a:p>
            <a:pPr lvl="1"/>
            <a:r>
              <a:rPr lang="ja-JP" altLang="en-US" sz="1600" dirty="0" smtClean="0"/>
              <a:t>シンクヴェトリル国立公園</a:t>
            </a:r>
            <a:endParaRPr lang="en-US" altLang="ja-JP" sz="1600" dirty="0" smtClean="0"/>
          </a:p>
          <a:p>
            <a:pPr marL="457200" lvl="1" indent="0">
              <a:buFont typeface="Wingdings" pitchFamily="2" charset="2"/>
              <a:buNone/>
            </a:pPr>
            <a:r>
              <a:rPr lang="en-US" altLang="ja-JP" sz="1600" dirty="0" smtClean="0"/>
              <a:t>		</a:t>
            </a:r>
            <a:r>
              <a:rPr lang="ja-JP" altLang="en-US" sz="1600" dirty="0" smtClean="0"/>
              <a:t>（アイスランド）</a:t>
            </a:r>
            <a:endParaRPr lang="en-US" altLang="ja-JP" sz="1600" dirty="0" smtClean="0"/>
          </a:p>
          <a:p>
            <a:pPr lvl="1"/>
            <a:r>
              <a:rPr lang="ja-JP" altLang="en-US" sz="1600" dirty="0" smtClean="0"/>
              <a:t>ビルカとホーヴゴーデン</a:t>
            </a:r>
            <a:endParaRPr lang="en-US" altLang="ja-JP" sz="1600" dirty="0" smtClean="0"/>
          </a:p>
          <a:p>
            <a:pPr marL="457200" lvl="1" indent="0">
              <a:buFont typeface="Wingdings" pitchFamily="2" charset="2"/>
              <a:buNone/>
            </a:pPr>
            <a:r>
              <a:rPr lang="en-US" altLang="ja-JP" sz="1600" dirty="0" smtClean="0"/>
              <a:t>		</a:t>
            </a:r>
            <a:r>
              <a:rPr lang="ja-JP" altLang="en-US" sz="1600" dirty="0" smtClean="0"/>
              <a:t>（スウェーデン）</a:t>
            </a:r>
            <a:endParaRPr lang="en-US" altLang="ja-JP" sz="1600" dirty="0" smtClean="0"/>
          </a:p>
          <a:p>
            <a:pPr lvl="1"/>
            <a:r>
              <a:rPr lang="ja-JP" altLang="en-US" sz="1600" dirty="0" smtClean="0"/>
              <a:t>イェリング墳墓群</a:t>
            </a:r>
            <a:endParaRPr lang="en-US" altLang="ja-JP" sz="1600" dirty="0" smtClean="0"/>
          </a:p>
          <a:p>
            <a:pPr marL="457200" lvl="1" indent="0">
              <a:buFont typeface="Wingdings" pitchFamily="2" charset="2"/>
              <a:buNone/>
            </a:pPr>
            <a:r>
              <a:rPr lang="en-US" altLang="ja-JP" sz="1600" dirty="0" smtClean="0"/>
              <a:t>		</a:t>
            </a:r>
            <a:r>
              <a:rPr lang="ja-JP" altLang="en-US" sz="1600" dirty="0" smtClean="0"/>
              <a:t>（デンマーク）</a:t>
            </a:r>
            <a:endParaRPr lang="en-US" altLang="ja-JP" sz="1600" dirty="0" smtClean="0"/>
          </a:p>
          <a:p>
            <a:pPr lvl="1"/>
            <a:r>
              <a:rPr lang="ja-JP" altLang="en-US" sz="1600" dirty="0" smtClean="0"/>
              <a:t>ウルネスの木造教会</a:t>
            </a:r>
            <a:endParaRPr lang="en-US" altLang="ja-JP" sz="1600" dirty="0" smtClean="0"/>
          </a:p>
          <a:p>
            <a:pPr marL="457200" lvl="1" indent="0">
              <a:buFont typeface="Wingdings" pitchFamily="2" charset="2"/>
              <a:buNone/>
            </a:pPr>
            <a:r>
              <a:rPr lang="en-US" altLang="ja-JP" sz="1600" dirty="0" smtClean="0"/>
              <a:t>		</a:t>
            </a:r>
            <a:r>
              <a:rPr lang="ja-JP" altLang="en-US" sz="1600" dirty="0" smtClean="0"/>
              <a:t>（ノルウェー</a:t>
            </a:r>
            <a:r>
              <a:rPr lang="ja-JP" altLang="en-US" dirty="0" smtClean="0"/>
              <a:t>）</a:t>
            </a:r>
            <a:endParaRPr lang="ja-JP" altLang="en-US" dirty="0"/>
          </a:p>
        </p:txBody>
      </p:sp>
    </p:spTree>
    <p:extLst>
      <p:ext uri="{BB962C8B-B14F-4D97-AF65-F5344CB8AC3E}">
        <p14:creationId xmlns:p14="http://schemas.microsoft.com/office/powerpoint/2010/main" val="74797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4">
                                            <p:txEl>
                                              <p:pRg st="2" end="2"/>
                                            </p:txEl>
                                          </p:spTgt>
                                        </p:tgtEl>
                                        <p:attrNameLst>
                                          <p:attrName>style.color</p:attrName>
                                        </p:attrNameLst>
                                      </p:cBhvr>
                                      <p:to>
                                        <a:schemeClr val="accent2"/>
                                      </p:to>
                                    </p:animClr>
                                  </p:childTnLst>
                                </p:cTn>
                              </p:par>
                              <p:par>
                                <p:cTn id="7" presetID="3" presetClass="emph" presetSubtype="2" fill="hold" nodeType="withEffect">
                                  <p:stCondLst>
                                    <p:cond delay="0"/>
                                  </p:stCondLst>
                                  <p:childTnLst>
                                    <p:animClr clrSpc="rgb" dir="cw">
                                      <p:cBhvr override="childStyle">
                                        <p:cTn id="8" dur="2000" fill="hold"/>
                                        <p:tgtEl>
                                          <p:spTgt spid="4">
                                            <p:txEl>
                                              <p:pRg st="3" end="3"/>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テーマ3">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TC010274804[[fn=モダン テーマ]]</Template>
  <TotalTime>66</TotalTime>
  <Words>791</Words>
  <Application>Microsoft Office PowerPoint</Application>
  <PresentationFormat>画面に合わせる (4:3)</PresentationFormat>
  <Paragraphs>89</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テーマ3</vt:lpstr>
      <vt:lpstr>北欧神話と世界遺産 パートⅡ＾ｐ＾＜忘れてたわけじゃないよ！</vt:lpstr>
      <vt:lpstr>6月は・・・</vt:lpstr>
      <vt:lpstr>それとは全然関係ありませんが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世界遺産の登録基準</vt:lpstr>
      <vt:lpstr>PowerPoint プレゼンテーション</vt:lpstr>
      <vt:lpstr>PowerPoint プレゼンテーション</vt:lpstr>
      <vt:lpstr>PowerPoint プレゼンテーション</vt:lpstr>
      <vt:lpstr>参考文献</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北欧神話と世界遺産 パートⅡ＾ｐ＾＜忘れてたわけじゃないよ！</dc:title>
  <dc:creator>阿部未空</dc:creator>
  <cp:lastModifiedBy>阿部未空</cp:lastModifiedBy>
  <cp:revision>7</cp:revision>
  <dcterms:created xsi:type="dcterms:W3CDTF">2011-06-20T12:48:50Z</dcterms:created>
  <dcterms:modified xsi:type="dcterms:W3CDTF">2011-06-20T13:54:57Z</dcterms:modified>
</cp:coreProperties>
</file>