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4" r:id="rId7"/>
    <p:sldId id="266" r:id="rId8"/>
    <p:sldId id="267" r:id="rId9"/>
    <p:sldId id="260" r:id="rId10"/>
    <p:sldId id="268" r:id="rId11"/>
    <p:sldId id="263" r:id="rId1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66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5011A1A-274D-4929-AFB2-E693CEB4A43B}" type="datetimeFigureOut">
              <a:rPr kumimoji="1" lang="ja-JP" altLang="en-US" smtClean="0"/>
              <a:pPr/>
              <a:t>2011/7/12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210318F-F4CA-4C8C-9BC6-A77698A04320}"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5011A1A-274D-4929-AFB2-E693CEB4A43B}" type="datetimeFigureOut">
              <a:rPr kumimoji="1" lang="ja-JP" altLang="en-US" smtClean="0"/>
              <a:pPr/>
              <a:t>2011/7/12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210318F-F4CA-4C8C-9BC6-A77698A04320}"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5011A1A-274D-4929-AFB2-E693CEB4A43B}" type="datetimeFigureOut">
              <a:rPr kumimoji="1" lang="ja-JP" altLang="en-US" smtClean="0"/>
              <a:pPr/>
              <a:t>2011/7/12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210318F-F4CA-4C8C-9BC6-A77698A04320}"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5011A1A-274D-4929-AFB2-E693CEB4A43B}" type="datetimeFigureOut">
              <a:rPr kumimoji="1" lang="ja-JP" altLang="en-US" smtClean="0"/>
              <a:pPr/>
              <a:t>2011/7/12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210318F-F4CA-4C8C-9BC6-A77698A04320}"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5011A1A-274D-4929-AFB2-E693CEB4A43B}" type="datetimeFigureOut">
              <a:rPr kumimoji="1" lang="ja-JP" altLang="en-US" smtClean="0"/>
              <a:pPr/>
              <a:t>2011/7/12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210318F-F4CA-4C8C-9BC6-A77698A04320}"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5011A1A-274D-4929-AFB2-E693CEB4A43B}" type="datetimeFigureOut">
              <a:rPr kumimoji="1" lang="ja-JP" altLang="en-US" smtClean="0"/>
              <a:pPr/>
              <a:t>2011/7/12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210318F-F4CA-4C8C-9BC6-A77698A04320}"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5011A1A-274D-4929-AFB2-E693CEB4A43B}" type="datetimeFigureOut">
              <a:rPr kumimoji="1" lang="ja-JP" altLang="en-US" smtClean="0"/>
              <a:pPr/>
              <a:t>2011/7/12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210318F-F4CA-4C8C-9BC6-A77698A04320}"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5011A1A-274D-4929-AFB2-E693CEB4A43B}" type="datetimeFigureOut">
              <a:rPr kumimoji="1" lang="ja-JP" altLang="en-US" smtClean="0"/>
              <a:pPr/>
              <a:t>2011/7/12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210318F-F4CA-4C8C-9BC6-A77698A04320}"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5011A1A-274D-4929-AFB2-E693CEB4A43B}" type="datetimeFigureOut">
              <a:rPr kumimoji="1" lang="ja-JP" altLang="en-US" smtClean="0"/>
              <a:pPr/>
              <a:t>2011/7/12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210318F-F4CA-4C8C-9BC6-A77698A04320}"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5011A1A-274D-4929-AFB2-E693CEB4A43B}" type="datetimeFigureOut">
              <a:rPr kumimoji="1" lang="ja-JP" altLang="en-US" smtClean="0"/>
              <a:pPr/>
              <a:t>2011/7/12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210318F-F4CA-4C8C-9BC6-A77698A04320}"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5011A1A-274D-4929-AFB2-E693CEB4A43B}" type="datetimeFigureOut">
              <a:rPr kumimoji="1" lang="ja-JP" altLang="en-US" smtClean="0"/>
              <a:pPr/>
              <a:t>2011/7/12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210318F-F4CA-4C8C-9BC6-A77698A04320}"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11A1A-274D-4929-AFB2-E693CEB4A43B}" type="datetimeFigureOut">
              <a:rPr kumimoji="1" lang="ja-JP" altLang="en-US" smtClean="0"/>
              <a:pPr/>
              <a:t>2011/7/12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0318F-F4CA-4C8C-9BC6-A77698A0432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takeactionfoundation.net/inazuma/inde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1forafrica_4.jpg"/>
          <p:cNvPicPr>
            <a:picLocks noChangeAspect="1" noChangeArrowheads="1"/>
          </p:cNvPicPr>
          <p:nvPr/>
        </p:nvPicPr>
        <p:blipFill>
          <a:blip r:embed="rId2" cstate="print"/>
          <a:srcRect/>
          <a:stretch>
            <a:fillRect/>
          </a:stretch>
        </p:blipFill>
        <p:spPr bwMode="auto">
          <a:xfrm>
            <a:off x="251520" y="188640"/>
            <a:ext cx="8640960" cy="6480720"/>
          </a:xfrm>
          <a:prstGeom prst="rect">
            <a:avLst/>
          </a:prstGeom>
          <a:noFill/>
        </p:spPr>
      </p:pic>
      <p:sp>
        <p:nvSpPr>
          <p:cNvPr id="2" name="タイトル 1"/>
          <p:cNvSpPr>
            <a:spLocks noGrp="1"/>
          </p:cNvSpPr>
          <p:nvPr>
            <p:ph type="ctrTitle"/>
          </p:nvPr>
        </p:nvSpPr>
        <p:spPr>
          <a:xfrm>
            <a:off x="683568" y="188639"/>
            <a:ext cx="7772400" cy="2304257"/>
          </a:xfrm>
        </p:spPr>
        <p:txBody>
          <a:bodyPr>
            <a:noAutofit/>
          </a:bodyPr>
          <a:lstStyle/>
          <a:p>
            <a:r>
              <a:rPr lang="ja-JP" altLang="en-US" dirty="0" smtClean="0">
                <a:solidFill>
                  <a:srgbClr val="FFC000"/>
                </a:solidFill>
                <a:latin typeface="HGP創英角ﾎﾟｯﾌﾟ体" pitchFamily="50" charset="-128"/>
                <a:ea typeface="HGP創英角ﾎﾟｯﾌﾟ体" pitchFamily="50" charset="-128"/>
              </a:rPr>
              <a:t>何か出来る事　ひとつ</a:t>
            </a: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en-US" altLang="ja-JP" dirty="0" smtClean="0">
                <a:solidFill>
                  <a:srgbClr val="FFFF00"/>
                </a:solidFill>
                <a:latin typeface="HGP創英角ﾎﾟｯﾌﾟ体" pitchFamily="50" charset="-128"/>
                <a:ea typeface="HGP創英角ﾎﾟｯﾌﾟ体" pitchFamily="50" charset="-128"/>
              </a:rPr>
              <a:t>TAKE </a:t>
            </a:r>
            <a:r>
              <a:rPr lang="en-US" altLang="ja-JP" dirty="0">
                <a:solidFill>
                  <a:srgbClr val="FFFF00"/>
                </a:solidFill>
                <a:latin typeface="HGP創英角ﾎﾟｯﾌﾟ体" pitchFamily="50" charset="-128"/>
                <a:ea typeface="HGP創英角ﾎﾟｯﾌﾟ体" pitchFamily="50" charset="-128"/>
              </a:rPr>
              <a:t>ACTION FOUNDATION</a:t>
            </a:r>
            <a:endParaRPr kumimoji="1" lang="ja-JP" altLang="en-US" dirty="0">
              <a:solidFill>
                <a:srgbClr val="FFFF00"/>
              </a:solidFill>
              <a:latin typeface="HGP創英角ﾎﾟｯﾌﾟ体" pitchFamily="50" charset="-128"/>
              <a:ea typeface="HGP創英角ﾎﾟｯﾌﾟ体" pitchFamily="50" charset="-128"/>
            </a:endParaRPr>
          </a:p>
        </p:txBody>
      </p:sp>
      <p:sp>
        <p:nvSpPr>
          <p:cNvPr id="3" name="サブタイトル 2"/>
          <p:cNvSpPr>
            <a:spLocks noGrp="1"/>
          </p:cNvSpPr>
          <p:nvPr>
            <p:ph type="subTitle" idx="1"/>
          </p:nvPr>
        </p:nvSpPr>
        <p:spPr>
          <a:xfrm>
            <a:off x="5292080" y="4797152"/>
            <a:ext cx="3851920" cy="2060848"/>
          </a:xfrm>
        </p:spPr>
        <p:txBody>
          <a:bodyPr>
            <a:normAutofit/>
          </a:bodyPr>
          <a:lstStyle/>
          <a:p>
            <a:r>
              <a:rPr kumimoji="1" lang="ja-JP" altLang="en-US" dirty="0" smtClean="0">
                <a:solidFill>
                  <a:schemeClr val="bg1"/>
                </a:solidFill>
              </a:rPr>
              <a:t>８</a:t>
            </a:r>
            <a:r>
              <a:rPr kumimoji="1" lang="en-US" altLang="ja-JP" dirty="0" smtClean="0">
                <a:solidFill>
                  <a:schemeClr val="bg1"/>
                </a:solidFill>
              </a:rPr>
              <a:t>AWK</a:t>
            </a:r>
            <a:r>
              <a:rPr kumimoji="1" lang="ja-JP" altLang="en-US" dirty="0" smtClean="0">
                <a:solidFill>
                  <a:schemeClr val="bg1"/>
                </a:solidFill>
              </a:rPr>
              <a:t>１１４４</a:t>
            </a:r>
            <a:endParaRPr kumimoji="1" lang="en-US" altLang="ja-JP" dirty="0" smtClean="0">
              <a:solidFill>
                <a:schemeClr val="bg1"/>
              </a:solidFill>
            </a:endParaRPr>
          </a:p>
          <a:p>
            <a:r>
              <a:rPr lang="ja-JP" altLang="en-US" dirty="0" smtClean="0">
                <a:solidFill>
                  <a:schemeClr val="bg1"/>
                </a:solidFill>
              </a:rPr>
              <a:t>青山　巧</a:t>
            </a:r>
            <a:endParaRPr kumimoji="1" lang="ja-JP" alt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abenokoshi.jpg"/>
          <p:cNvPicPr>
            <a:picLocks noChangeAspect="1" noChangeArrowheads="1"/>
          </p:cNvPicPr>
          <p:nvPr/>
        </p:nvPicPr>
        <p:blipFill>
          <a:blip r:embed="rId2" cstate="print"/>
          <a:srcRect/>
          <a:stretch>
            <a:fillRect/>
          </a:stretch>
        </p:blipFill>
        <p:spPr bwMode="auto">
          <a:xfrm>
            <a:off x="0" y="908720"/>
            <a:ext cx="9144000" cy="515719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感想</a:t>
            </a:r>
            <a:endParaRPr kumimoji="1" lang="ja-JP" altLang="en-US" dirty="0"/>
          </a:p>
        </p:txBody>
      </p:sp>
      <p:sp>
        <p:nvSpPr>
          <p:cNvPr id="3" name="コンテンツ プレースホルダ 2"/>
          <p:cNvSpPr>
            <a:spLocks noGrp="1"/>
          </p:cNvSpPr>
          <p:nvPr>
            <p:ph idx="1"/>
          </p:nvPr>
        </p:nvSpPr>
        <p:spPr/>
        <p:txBody>
          <a:bodyPr/>
          <a:lstStyle/>
          <a:p>
            <a:r>
              <a:rPr lang="en-US" altLang="ja-JP" b="1" dirty="0" smtClean="0"/>
              <a:t>TAKE ACTION </a:t>
            </a:r>
            <a:r>
              <a:rPr lang="en-US" altLang="ja-JP" b="1" dirty="0" smtClean="0"/>
              <a:t>FOUNDATION</a:t>
            </a:r>
            <a:r>
              <a:rPr lang="ja-JP" altLang="en-US" b="1" dirty="0" smtClean="0"/>
              <a:t>の</a:t>
            </a:r>
            <a:r>
              <a:rPr lang="ja-JP" altLang="en-US" b="1" dirty="0" smtClean="0"/>
              <a:t>楽しむ</a:t>
            </a:r>
            <a:r>
              <a:rPr lang="ja-JP" altLang="en-US" b="1" dirty="0" smtClean="0"/>
              <a:t>事を</a:t>
            </a:r>
            <a:r>
              <a:rPr lang="ja-JP" altLang="en-US" b="1" dirty="0" smtClean="0"/>
              <a:t>して、そしてそれ</a:t>
            </a:r>
            <a:r>
              <a:rPr lang="ja-JP" altLang="en-US" b="1" dirty="0" smtClean="0"/>
              <a:t>をボランティアに繋げているところが他とは違い</a:t>
            </a:r>
            <a:r>
              <a:rPr lang="ja-JP" altLang="en-US" b="1" dirty="0" smtClean="0"/>
              <a:t>良い所だと</a:t>
            </a:r>
            <a:r>
              <a:rPr lang="ja-JP" altLang="en-US" b="1" dirty="0" smtClean="0"/>
              <a:t>思いました。</a:t>
            </a:r>
            <a:endParaRPr lang="en-US" altLang="ja-JP" b="1" dirty="0" smtClean="0"/>
          </a:p>
          <a:p>
            <a:pPr>
              <a:buNone/>
            </a:pPr>
            <a:r>
              <a:rPr lang="ja-JP" altLang="en-US" b="1" dirty="0" smtClean="0"/>
              <a:t>　　調べているうちに、現役の頃と変わらず常に世界を意識している中田選手は流石だなと再び思いました。</a:t>
            </a:r>
            <a:endParaRPr lang="en-US" altLang="ja-JP"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smtClean="0"/>
              <a:t>TAKE ACTION FOUNDATION</a:t>
            </a:r>
            <a:r>
              <a:rPr lang="ja-JP" altLang="en-US" b="1" dirty="0" smtClean="0"/>
              <a:t>とは？</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ja-JP" altLang="en-US" dirty="0" smtClean="0"/>
              <a:t>「なにかできること、ひとつ。」をテーマに子どもたちの未来のために自身ができることを考え、行動を起こすキッカケ作りを創出するために</a:t>
            </a:r>
            <a:r>
              <a:rPr lang="en-US" altLang="ja-JP" dirty="0" smtClean="0"/>
              <a:t>2008</a:t>
            </a:r>
            <a:r>
              <a:rPr lang="ja-JP" altLang="en-US" dirty="0" smtClean="0"/>
              <a:t>年に展開された</a:t>
            </a:r>
            <a:r>
              <a:rPr lang="en-US" altLang="ja-JP" dirty="0" smtClean="0"/>
              <a:t>TAKE ACTION +1</a:t>
            </a:r>
            <a:r>
              <a:rPr lang="ja-JP" altLang="en-US" dirty="0" smtClean="0"/>
              <a:t>キャンペーン。</a:t>
            </a:r>
            <a:br>
              <a:rPr lang="ja-JP" altLang="en-US" dirty="0" smtClean="0"/>
            </a:br>
            <a:r>
              <a:rPr lang="ja-JP" altLang="en-US" dirty="0" smtClean="0"/>
              <a:t>サッカーマッチ、チャリティーガラなど楽しんで参加したことが直接的、間接的な支援につながるよう誰もが肩の力を抜いて参加できる機会を提供し、ひとりひとりの行動が地球上の問題解決につながっていくことを目的として、様々な活動を行う。</a:t>
            </a:r>
            <a:br>
              <a:rPr lang="ja-JP" altLang="en-US" dirty="0" smtClean="0"/>
            </a:br>
            <a:r>
              <a:rPr lang="ja-JP" altLang="en-US" dirty="0" smtClean="0"/>
              <a:t>このキャンペーンから得た成果をより大きいものにするためには継続していくことに意味があると考え、</a:t>
            </a:r>
            <a:r>
              <a:rPr lang="en-US" altLang="ja-JP" dirty="0" smtClean="0"/>
              <a:t>TAKE ACTION FOUNDATION</a:t>
            </a:r>
            <a:r>
              <a:rPr lang="ja-JP" altLang="en-US" dirty="0" smtClean="0"/>
              <a:t>を設立。</a:t>
            </a: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 3" descr="imgTAF[1].gif"/>
          <p:cNvPicPr>
            <a:picLocks noGrp="1" noChangeAspect="1"/>
          </p:cNvPicPr>
          <p:nvPr>
            <p:ph idx="1"/>
          </p:nvPr>
        </p:nvPicPr>
        <p:blipFill>
          <a:blip r:embed="rId2" cstate="print"/>
          <a:stretch>
            <a:fillRect/>
          </a:stretch>
        </p:blipFill>
        <p:spPr>
          <a:xfrm>
            <a:off x="179512" y="188640"/>
            <a:ext cx="8784976" cy="648072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smtClean="0"/>
              <a:t>TAKE ACTION FOUNDATION</a:t>
            </a:r>
            <a:r>
              <a:rPr lang="ja-JP" altLang="en-US" b="1" dirty="0" smtClean="0"/>
              <a:t>の役割</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地球上で起こっている様々な問題を伝える</a:t>
            </a:r>
            <a:endParaRPr lang="en-US" altLang="ja-JP" dirty="0" smtClean="0"/>
          </a:p>
          <a:p>
            <a:r>
              <a:rPr lang="ja-JP" altLang="en-US" dirty="0" smtClean="0"/>
              <a:t>みんなが行動を起こすキッカケを創出する</a:t>
            </a:r>
            <a:endParaRPr lang="en-US" altLang="ja-JP" dirty="0"/>
          </a:p>
          <a:p>
            <a:r>
              <a:rPr lang="ja-JP" altLang="en-US" dirty="0" smtClean="0"/>
              <a:t>みんなが楽しく参加できる社会貢献の機会を提供する</a:t>
            </a:r>
            <a:endParaRPr lang="en-US" altLang="ja-JP" dirty="0"/>
          </a:p>
          <a:p>
            <a:r>
              <a:rPr lang="en-US" altLang="ja-JP" dirty="0" smtClean="0"/>
              <a:t>TAKE ACTION</a:t>
            </a:r>
            <a:r>
              <a:rPr lang="ja-JP" altLang="en-US" dirty="0" smtClean="0"/>
              <a:t>と様々な団体、企業が取り組む活動を伝えていく</a:t>
            </a:r>
            <a:endParaRPr lang="en-US" altLang="ja-JP" dirty="0"/>
          </a:p>
          <a:p>
            <a:r>
              <a:rPr lang="ja-JP" altLang="en-US" dirty="0" smtClean="0"/>
              <a:t>そしてその輪を少しでも多くの人に広げていく</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solidFill>
                  <a:schemeClr val="tx1">
                    <a:lumMod val="95000"/>
                    <a:lumOff val="5000"/>
                  </a:schemeClr>
                </a:solidFill>
                <a:hlinkClick r:id="rId2"/>
              </a:rPr>
              <a:t>社会貢献プロジェクト</a:t>
            </a:r>
            <a:r>
              <a:rPr lang="en-US" altLang="ja-JP" dirty="0" smtClean="0">
                <a:solidFill>
                  <a:schemeClr val="tx1">
                    <a:lumMod val="95000"/>
                    <a:lumOff val="5000"/>
                  </a:schemeClr>
                </a:solidFill>
                <a:hlinkClick r:id="rId2"/>
              </a:rPr>
              <a:t>『11 for AFRICA』</a:t>
            </a:r>
            <a:r>
              <a:rPr lang="ja-JP" altLang="en-US" dirty="0" smtClean="0">
                <a:solidFill>
                  <a:schemeClr val="tx1">
                    <a:lumMod val="95000"/>
                    <a:lumOff val="5000"/>
                  </a:schemeClr>
                </a:solidFill>
                <a:hlinkClick r:id="rId2"/>
              </a:rPr>
              <a:t>（イレブン・フォー・アフリカ）</a:t>
            </a:r>
            <a:endParaRPr kumimoji="1" lang="ja-JP" altLang="en-US" dirty="0">
              <a:solidFill>
                <a:schemeClr val="tx1">
                  <a:lumMod val="95000"/>
                  <a:lumOff val="5000"/>
                </a:schemeClr>
              </a:solidFill>
            </a:endParaRPr>
          </a:p>
        </p:txBody>
      </p:sp>
      <p:sp>
        <p:nvSpPr>
          <p:cNvPr id="3" name="コンテンツ プレースホルダ 2"/>
          <p:cNvSpPr>
            <a:spLocks noGrp="1"/>
          </p:cNvSpPr>
          <p:nvPr>
            <p:ph idx="1"/>
          </p:nvPr>
        </p:nvSpPr>
        <p:spPr/>
        <p:txBody>
          <a:bodyPr/>
          <a:lstStyle/>
          <a:p>
            <a:r>
              <a:rPr lang="ja-JP" altLang="en-US" dirty="0" smtClean="0"/>
              <a:t>「イナズマイレブン</a:t>
            </a:r>
            <a:r>
              <a:rPr lang="en-US" altLang="ja-JP" dirty="0" smtClean="0"/>
              <a:t>3 </a:t>
            </a:r>
            <a:r>
              <a:rPr lang="ja-JP" altLang="en-US" dirty="0" smtClean="0"/>
              <a:t>世界への挑戦！！ スパーク／ボンバー」の売上一本につき１１円の寄付をしてもらう。</a:t>
            </a:r>
            <a:endParaRPr lang="en-US" altLang="ja-JP" dirty="0" smtClean="0"/>
          </a:p>
          <a:p>
            <a:endParaRPr kumimoji="1" lang="en-US" altLang="ja-JP" dirty="0" smtClean="0"/>
          </a:p>
          <a:p>
            <a:r>
              <a:rPr kumimoji="1" lang="ja-JP" altLang="en-US" dirty="0" smtClean="0"/>
              <a:t>イナズマイレブン３</a:t>
            </a:r>
            <a:r>
              <a:rPr lang="ja-JP" altLang="en-US" dirty="0" smtClean="0"/>
              <a:t>初週で５０万本。</a:t>
            </a:r>
            <a:endParaRPr lang="en-US" altLang="ja-JP" dirty="0" smtClean="0"/>
          </a:p>
          <a:p>
            <a:pPr>
              <a:buNone/>
            </a:pPr>
            <a:r>
              <a:rPr kumimoji="1" lang="ja-JP" altLang="en-US" dirty="0" smtClean="0"/>
              <a:t>　</a:t>
            </a:r>
            <a:r>
              <a:rPr kumimoji="1" lang="ja-JP" altLang="en-US" dirty="0" smtClean="0"/>
              <a:t>　　　　　　　　　　　　　　　　　　　　　　　　　　</a:t>
            </a:r>
            <a:endParaRPr kumimoji="1" lang="en-US" altLang="ja-JP" dirty="0" smtClean="0"/>
          </a:p>
          <a:p>
            <a:pPr>
              <a:buNone/>
            </a:pPr>
            <a:r>
              <a:rPr lang="ja-JP" altLang="en-US" dirty="0" smtClean="0"/>
              <a:t>　</a:t>
            </a:r>
            <a:r>
              <a:rPr lang="ja-JP" altLang="en-US" dirty="0" smtClean="0"/>
              <a:t>　　　　　　　　　　５５０００００円！</a:t>
            </a:r>
            <a:endParaRPr kumimoji="1" lang="en-US" altLang="ja-JP" dirty="0" smtClean="0"/>
          </a:p>
        </p:txBody>
      </p:sp>
      <p:sp>
        <p:nvSpPr>
          <p:cNvPr id="4" name="下矢印 3"/>
          <p:cNvSpPr/>
          <p:nvPr/>
        </p:nvSpPr>
        <p:spPr>
          <a:xfrm>
            <a:off x="3995936" y="4437112"/>
            <a:ext cx="129614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REVALUE NIPP</a:t>
            </a:r>
            <a:r>
              <a:rPr lang="en-US" altLang="ja-JP" b="1" dirty="0" smtClean="0"/>
              <a:t> TAKE ACTION FOUNDATION </a:t>
            </a:r>
            <a:r>
              <a:rPr lang="en-US" altLang="ja-JP" dirty="0" smtClean="0"/>
              <a:t>ON</a:t>
            </a:r>
            <a:endParaRPr kumimoji="1" lang="ja-JP" altLang="en-US" dirty="0"/>
          </a:p>
        </p:txBody>
      </p:sp>
      <p:sp>
        <p:nvSpPr>
          <p:cNvPr id="3" name="コンテンツ プレースホルダ 2"/>
          <p:cNvSpPr>
            <a:spLocks noGrp="1"/>
          </p:cNvSpPr>
          <p:nvPr>
            <p:ph idx="1"/>
          </p:nvPr>
        </p:nvSpPr>
        <p:spPr/>
        <p:txBody>
          <a:bodyPr>
            <a:normAutofit/>
          </a:bodyPr>
          <a:lstStyle/>
          <a:p>
            <a:pPr>
              <a:buNone/>
            </a:pPr>
            <a:r>
              <a:rPr kumimoji="1" lang="ja-JP" altLang="en-US" dirty="0" smtClean="0"/>
              <a:t>・中田英寿が日本を旅している間に出会った</a:t>
            </a:r>
            <a:endParaRPr kumimoji="1" lang="en-US" altLang="ja-JP" dirty="0" smtClean="0"/>
          </a:p>
          <a:p>
            <a:pPr>
              <a:buNone/>
            </a:pPr>
            <a:r>
              <a:rPr lang="en-US" altLang="ja-JP" dirty="0" smtClean="0"/>
              <a:t>『</a:t>
            </a:r>
            <a:r>
              <a:rPr lang="ja-JP" altLang="en-US" dirty="0" smtClean="0"/>
              <a:t>伝統文化</a:t>
            </a:r>
            <a:r>
              <a:rPr lang="en-US" altLang="ja-JP" dirty="0" smtClean="0"/>
              <a:t>』</a:t>
            </a:r>
            <a:r>
              <a:rPr lang="ja-JP" altLang="en-US" dirty="0" smtClean="0"/>
              <a:t>をきっかけに始まったプロジェクトで２０１０年４月に始動。</a:t>
            </a:r>
            <a:endParaRPr lang="en-US" altLang="ja-JP" dirty="0" smtClean="0"/>
          </a:p>
          <a:p>
            <a:pPr>
              <a:buNone/>
            </a:pPr>
            <a:endParaRPr lang="en-US" altLang="ja-JP" dirty="0" smtClean="0"/>
          </a:p>
          <a:p>
            <a:pPr>
              <a:buNone/>
            </a:pPr>
            <a:r>
              <a:rPr lang="ja-JP" altLang="en-US" dirty="0" smtClean="0"/>
              <a:t>・伝統</a:t>
            </a:r>
            <a:r>
              <a:rPr lang="ja-JP" altLang="en-US" dirty="0" smtClean="0"/>
              <a:t>の中でも陶磁器に的を絞って、気鋭の工芸作家とアーティストやクリエイターのコラボレーションを企画し、日本がもつ素晴らしい文化やその技術を広く伝えることが</a:t>
            </a:r>
            <a:r>
              <a:rPr lang="ja-JP" altLang="en-US" dirty="0" smtClean="0"/>
              <a:t>目的。</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la_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n_0041.jpg"/>
          <p:cNvPicPr>
            <a:picLocks noChangeAspect="1" noChangeArrowheads="1"/>
          </p:cNvPicPr>
          <p:nvPr/>
        </p:nvPicPr>
        <p:blipFill>
          <a:blip r:embed="rId2" cstate="print"/>
          <a:srcRect/>
          <a:stretch>
            <a:fillRect/>
          </a:stretch>
        </p:blipFill>
        <p:spPr bwMode="auto">
          <a:xfrm>
            <a:off x="4860032" y="3252258"/>
            <a:ext cx="4283968" cy="3605742"/>
          </a:xfrm>
          <a:prstGeom prst="rect">
            <a:avLst/>
          </a:prstGeom>
          <a:noFill/>
        </p:spPr>
      </p:pic>
      <p:pic>
        <p:nvPicPr>
          <p:cNvPr id="24586" name="Picture 10" descr="http://www.takeactionfoundation.net/news/news_20110225.jpg"/>
          <p:cNvPicPr>
            <a:picLocks noChangeAspect="1" noChangeArrowheads="1"/>
          </p:cNvPicPr>
          <p:nvPr/>
        </p:nvPicPr>
        <p:blipFill>
          <a:blip r:embed="rId3" cstate="print"/>
          <a:srcRect/>
          <a:stretch>
            <a:fillRect/>
          </a:stretch>
        </p:blipFill>
        <p:spPr bwMode="auto">
          <a:xfrm>
            <a:off x="3203848" y="0"/>
            <a:ext cx="7222604" cy="3810000"/>
          </a:xfrm>
          <a:prstGeom prst="rect">
            <a:avLst/>
          </a:prstGeom>
          <a:noFill/>
        </p:spPr>
      </p:pic>
      <p:pic>
        <p:nvPicPr>
          <p:cNvPr id="24582" name="Picture 6" descr="rn_006.jpg"/>
          <p:cNvPicPr>
            <a:picLocks noChangeAspect="1" noChangeArrowheads="1"/>
          </p:cNvPicPr>
          <p:nvPr/>
        </p:nvPicPr>
        <p:blipFill>
          <a:blip r:embed="rId4" cstate="print"/>
          <a:srcRect/>
          <a:stretch>
            <a:fillRect/>
          </a:stretch>
        </p:blipFill>
        <p:spPr bwMode="auto">
          <a:xfrm>
            <a:off x="0" y="2924944"/>
            <a:ext cx="4860032" cy="3933056"/>
          </a:xfrm>
          <a:prstGeom prst="rect">
            <a:avLst/>
          </a:prstGeom>
          <a:noFill/>
        </p:spPr>
      </p:pic>
      <p:pic>
        <p:nvPicPr>
          <p:cNvPr id="24578" name="Picture 2" descr="rn_005.jpg"/>
          <p:cNvPicPr>
            <a:picLocks noChangeAspect="1" noChangeArrowheads="1"/>
          </p:cNvPicPr>
          <p:nvPr/>
        </p:nvPicPr>
        <p:blipFill>
          <a:blip r:embed="rId5" cstate="print"/>
          <a:srcRect/>
          <a:stretch>
            <a:fillRect/>
          </a:stretch>
        </p:blipFill>
        <p:spPr bwMode="auto">
          <a:xfrm>
            <a:off x="1" y="1"/>
            <a:ext cx="4860031" cy="407707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smtClean="0"/>
              <a:t>食べ残し</a:t>
            </a:r>
            <a:r>
              <a:rPr lang="en-US" altLang="ja-JP" b="1" dirty="0" smtClean="0"/>
              <a:t>"</a:t>
            </a:r>
            <a:r>
              <a:rPr lang="ja-JP" altLang="en-US" b="1" dirty="0" smtClean="0"/>
              <a:t>ごめんなさい</a:t>
            </a:r>
            <a:r>
              <a:rPr lang="en-US" altLang="ja-JP" b="1" dirty="0" smtClean="0"/>
              <a:t>"</a:t>
            </a:r>
            <a:r>
              <a:rPr lang="ja-JP" altLang="en-US" b="1" dirty="0" smtClean="0"/>
              <a:t>プロジェクト</a:t>
            </a:r>
            <a:endParaRPr kumimoji="1" lang="ja-JP" altLang="en-US" dirty="0"/>
          </a:p>
        </p:txBody>
      </p:sp>
      <p:sp>
        <p:nvSpPr>
          <p:cNvPr id="4" name="円/楕円 3"/>
          <p:cNvSpPr/>
          <p:nvPr/>
        </p:nvSpPr>
        <p:spPr>
          <a:xfrm>
            <a:off x="611560" y="1844824"/>
            <a:ext cx="2160240"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n w="18000">
                  <a:solidFill>
                    <a:sysClr val="windowText" lastClr="000000"/>
                  </a:solidFill>
                  <a:prstDash val="solid"/>
                  <a:miter lim="800000"/>
                </a:ln>
                <a:solidFill>
                  <a:sysClr val="windowText" lastClr="000000"/>
                </a:solidFill>
                <a:effectLst>
                  <a:outerShdw blurRad="25500" dist="23000" dir="7020000" algn="tl">
                    <a:srgbClr val="000000">
                      <a:alpha val="50000"/>
                    </a:srgbClr>
                  </a:outerShdw>
                </a:effectLst>
              </a:rPr>
              <a:t>食べ残し</a:t>
            </a:r>
            <a:endParaRPr kumimoji="1" lang="en-US" altLang="ja-JP" b="1" dirty="0" smtClean="0">
              <a:ln w="18000">
                <a:solidFill>
                  <a:sysClr val="windowText" lastClr="000000"/>
                </a:solidFill>
                <a:prstDash val="solid"/>
                <a:miter lim="800000"/>
              </a:ln>
              <a:solidFill>
                <a:sysClr val="windowText" lastClr="000000"/>
              </a:solidFill>
              <a:effectLst>
                <a:outerShdw blurRad="25500" dist="23000" dir="7020000" algn="tl">
                  <a:srgbClr val="000000">
                    <a:alpha val="50000"/>
                  </a:srgbClr>
                </a:outerShdw>
              </a:effectLst>
            </a:endParaRPr>
          </a:p>
          <a:p>
            <a:pPr algn="ctr"/>
            <a:r>
              <a:rPr kumimoji="1" lang="ja-JP" altLang="en-US" b="1" dirty="0" smtClean="0">
                <a:ln w="18000">
                  <a:solidFill>
                    <a:sysClr val="windowText" lastClr="000000"/>
                  </a:solidFill>
                  <a:prstDash val="solid"/>
                  <a:miter lim="800000"/>
                </a:ln>
                <a:solidFill>
                  <a:sysClr val="windowText" lastClr="000000"/>
                </a:solidFill>
                <a:effectLst>
                  <a:outerShdw blurRad="25500" dist="23000" dir="7020000" algn="tl">
                    <a:srgbClr val="000000">
                      <a:alpha val="50000"/>
                    </a:srgbClr>
                  </a:outerShdw>
                </a:effectLst>
              </a:rPr>
              <a:t>ごめんなさい</a:t>
            </a:r>
            <a:endParaRPr kumimoji="1" lang="en-US" altLang="ja-JP" b="1" dirty="0" smtClean="0">
              <a:ln w="18000">
                <a:solidFill>
                  <a:sysClr val="windowText" lastClr="000000"/>
                </a:solidFill>
                <a:prstDash val="solid"/>
                <a:miter lim="800000"/>
              </a:ln>
              <a:solidFill>
                <a:sysClr val="windowText" lastClr="000000"/>
              </a:solidFill>
              <a:effectLst>
                <a:outerShdw blurRad="25500" dist="23000" dir="7020000" algn="tl">
                  <a:srgbClr val="000000">
                    <a:alpha val="50000"/>
                  </a:srgbClr>
                </a:outerShdw>
              </a:effectLst>
            </a:endParaRPr>
          </a:p>
          <a:p>
            <a:pPr algn="ctr"/>
            <a:r>
              <a:rPr kumimoji="1" lang="ja-JP" altLang="en-US" b="1" dirty="0" smtClean="0">
                <a:ln w="18000">
                  <a:solidFill>
                    <a:sysClr val="windowText" lastClr="000000"/>
                  </a:solidFill>
                  <a:prstDash val="solid"/>
                  <a:miter lim="800000"/>
                </a:ln>
                <a:solidFill>
                  <a:sysClr val="windowText" lastClr="000000"/>
                </a:solidFill>
                <a:effectLst>
                  <a:outerShdw blurRad="25500" dist="23000" dir="7020000" algn="tl">
                    <a:srgbClr val="000000">
                      <a:alpha val="50000"/>
                    </a:srgbClr>
                  </a:outerShdw>
                </a:effectLst>
              </a:rPr>
              <a:t>カード</a:t>
            </a:r>
            <a:endParaRPr kumimoji="1" lang="ja-JP" altLang="en-US" b="1" dirty="0">
              <a:ln w="18000">
                <a:solidFill>
                  <a:sysClr val="windowText" lastClr="000000"/>
                </a:solidFill>
                <a:prstDash val="solid"/>
                <a:miter lim="800000"/>
              </a:ln>
              <a:solidFill>
                <a:sysClr val="windowText" lastClr="000000"/>
              </a:solidFill>
              <a:effectLst>
                <a:outerShdw blurRad="25500" dist="23000" dir="7020000" algn="tl">
                  <a:srgbClr val="000000">
                    <a:alpha val="50000"/>
                  </a:srgbClr>
                </a:outerShdw>
              </a:effectLst>
            </a:endParaRPr>
          </a:p>
        </p:txBody>
      </p:sp>
      <p:sp>
        <p:nvSpPr>
          <p:cNvPr id="5" name="右矢印 4"/>
          <p:cNvSpPr/>
          <p:nvPr/>
        </p:nvSpPr>
        <p:spPr>
          <a:xfrm>
            <a:off x="3203848" y="1988840"/>
            <a:ext cx="1944216" cy="15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２４円寄付</a:t>
            </a:r>
            <a:endParaRPr kumimoji="1" lang="ja-JP" altLang="en-US"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6" name="円/楕円 5"/>
          <p:cNvSpPr/>
          <p:nvPr/>
        </p:nvSpPr>
        <p:spPr>
          <a:xfrm>
            <a:off x="5508104" y="1412776"/>
            <a:ext cx="3456384" cy="2880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ysClr val="windowText" lastClr="000000"/>
                  </a:solidFill>
                </a:ln>
                <a:solidFill>
                  <a:sysClr val="windowText" lastClr="000000"/>
                </a:solidFill>
              </a:rPr>
              <a:t>アフリカの子供たちの給食１回分</a:t>
            </a:r>
            <a:endParaRPr kumimoji="1" lang="ja-JP" altLang="en-US" dirty="0">
              <a:ln>
                <a:solidFill>
                  <a:sysClr val="windowText" lastClr="000000"/>
                </a:solidFill>
              </a:ln>
              <a:solidFill>
                <a:sysClr val="windowText" lastClr="000000"/>
              </a:solidFill>
            </a:endParaRPr>
          </a:p>
        </p:txBody>
      </p:sp>
      <p:sp>
        <p:nvSpPr>
          <p:cNvPr id="9" name="角丸四角形 8"/>
          <p:cNvSpPr/>
          <p:nvPr/>
        </p:nvSpPr>
        <p:spPr>
          <a:xfrm>
            <a:off x="1115616" y="4437112"/>
            <a:ext cx="6984776"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4000" dirty="0" smtClean="0">
                <a:solidFill>
                  <a:schemeClr val="tx1"/>
                </a:solidFill>
              </a:rPr>
              <a:t>2010</a:t>
            </a:r>
            <a:r>
              <a:rPr lang="ja-JP" altLang="en-US" sz="4000" dirty="0" smtClean="0">
                <a:solidFill>
                  <a:schemeClr val="tx1"/>
                </a:solidFill>
              </a:rPr>
              <a:t>年</a:t>
            </a:r>
            <a:r>
              <a:rPr lang="en-US" altLang="ja-JP" sz="4000" dirty="0" smtClean="0">
                <a:solidFill>
                  <a:schemeClr val="tx1"/>
                </a:solidFill>
              </a:rPr>
              <a:t>6</a:t>
            </a:r>
            <a:r>
              <a:rPr lang="ja-JP" altLang="en-US" sz="4000" dirty="0" smtClean="0">
                <a:solidFill>
                  <a:schemeClr val="tx1"/>
                </a:solidFill>
              </a:rPr>
              <a:t>月～</a:t>
            </a:r>
            <a:r>
              <a:rPr lang="en-US" altLang="ja-JP" sz="4000" dirty="0" smtClean="0">
                <a:solidFill>
                  <a:schemeClr val="tx1"/>
                </a:solidFill>
              </a:rPr>
              <a:t>7</a:t>
            </a:r>
            <a:r>
              <a:rPr lang="ja-JP" altLang="en-US" sz="4000" dirty="0" smtClean="0">
                <a:solidFill>
                  <a:schemeClr val="tx1"/>
                </a:solidFill>
              </a:rPr>
              <a:t>月の期間中で</a:t>
            </a:r>
            <a:endParaRPr lang="en-US" altLang="ja-JP" sz="4000" dirty="0" smtClean="0">
              <a:solidFill>
                <a:schemeClr val="tx1"/>
              </a:solidFill>
            </a:endParaRPr>
          </a:p>
          <a:p>
            <a:r>
              <a:rPr lang="ja-JP" altLang="en-US" sz="4000" dirty="0"/>
              <a:t>　</a:t>
            </a:r>
            <a:r>
              <a:rPr lang="ja-JP" altLang="en-US" sz="4000" dirty="0" smtClean="0"/>
              <a:t>　　　　　　　　　 </a:t>
            </a:r>
            <a:r>
              <a:rPr lang="en-US" altLang="ja-JP" sz="4000" b="1" dirty="0" smtClean="0">
                <a:solidFill>
                  <a:srgbClr val="FF0000"/>
                </a:solidFill>
              </a:rPr>
              <a:t>2,631</a:t>
            </a:r>
            <a:r>
              <a:rPr lang="ja-JP" altLang="en-US" sz="4000" b="1" dirty="0" smtClean="0">
                <a:solidFill>
                  <a:srgbClr val="FF0000"/>
                </a:solidFill>
              </a:rPr>
              <a:t>食分</a:t>
            </a:r>
            <a:endParaRPr kumimoji="1" lang="ja-JP" altLang="en-US" sz="4000" dirty="0">
              <a:solidFill>
                <a:srgbClr val="FF0000"/>
              </a:solidFill>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1853</TotalTime>
  <Words>297</Words>
  <Application>Microsoft Office PowerPoint</Application>
  <PresentationFormat>画面に合わせる (4:3)</PresentationFormat>
  <Paragraphs>33</Paragraphs>
  <Slides>11</Slides>
  <Notes>0</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Office テーマ</vt:lpstr>
      <vt:lpstr>何か出来る事　ひとつ TAKE ACTION FOUNDATION</vt:lpstr>
      <vt:lpstr>TAKE ACTION FOUNDATIONとは？</vt:lpstr>
      <vt:lpstr>スライド 3</vt:lpstr>
      <vt:lpstr>TAKE ACTION FOUNDATIONの役割</vt:lpstr>
      <vt:lpstr>社会貢献プロジェクト『11 for AFRICA』（イレブン・フォー・アフリカ）</vt:lpstr>
      <vt:lpstr>REVALUE NIPP TAKE ACTION FOUNDATION ON</vt:lpstr>
      <vt:lpstr>スライド 7</vt:lpstr>
      <vt:lpstr>スライド 8</vt:lpstr>
      <vt:lpstr>食べ残し"ごめんなさい"プロジェクト</vt:lpstr>
      <vt:lpstr>スライド 10</vt:lpstr>
      <vt:lpstr>感想</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takumi</dc:creator>
  <cp:lastModifiedBy>takumi</cp:lastModifiedBy>
  <cp:revision>30</cp:revision>
  <dcterms:created xsi:type="dcterms:W3CDTF">2010-12-13T16:33:09Z</dcterms:created>
  <dcterms:modified xsi:type="dcterms:W3CDTF">2011-07-11T22:23:48Z</dcterms:modified>
</cp:coreProperties>
</file>